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84"/>
  </p:notesMasterIdLst>
  <p:handoutMasterIdLst>
    <p:handoutMasterId r:id="rId85"/>
  </p:handoutMasterIdLst>
  <p:sldIdLst>
    <p:sldId id="256" r:id="rId4"/>
    <p:sldId id="478" r:id="rId5"/>
    <p:sldId id="486" r:id="rId6"/>
    <p:sldId id="498" r:id="rId7"/>
    <p:sldId id="499" r:id="rId8"/>
    <p:sldId id="257" r:id="rId9"/>
    <p:sldId id="703" r:id="rId10"/>
    <p:sldId id="704" r:id="rId11"/>
    <p:sldId id="713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5" r:id="rId20"/>
    <p:sldId id="716" r:id="rId21"/>
    <p:sldId id="717" r:id="rId22"/>
    <p:sldId id="696" r:id="rId23"/>
    <p:sldId id="502" r:id="rId24"/>
    <p:sldId id="510" r:id="rId25"/>
    <p:sldId id="415" r:id="rId26"/>
    <p:sldId id="567" r:id="rId27"/>
    <p:sldId id="672" r:id="rId28"/>
    <p:sldId id="568" r:id="rId29"/>
    <p:sldId id="569" r:id="rId30"/>
    <p:sldId id="570" r:id="rId31"/>
    <p:sldId id="662" r:id="rId32"/>
    <p:sldId id="571" r:id="rId33"/>
    <p:sldId id="572" r:id="rId34"/>
    <p:sldId id="417" r:id="rId35"/>
    <p:sldId id="418" r:id="rId36"/>
    <p:sldId id="729" r:id="rId37"/>
    <p:sldId id="728" r:id="rId38"/>
    <p:sldId id="730" r:id="rId39"/>
    <p:sldId id="731" r:id="rId40"/>
    <p:sldId id="727" r:id="rId41"/>
    <p:sldId id="719" r:id="rId42"/>
    <p:sldId id="721" r:id="rId43"/>
    <p:sldId id="722" r:id="rId44"/>
    <p:sldId id="723" r:id="rId45"/>
    <p:sldId id="724" r:id="rId46"/>
    <p:sldId id="725" r:id="rId47"/>
    <p:sldId id="726" r:id="rId48"/>
    <p:sldId id="718" r:id="rId49"/>
    <p:sldId id="452" r:id="rId50"/>
    <p:sldId id="469" r:id="rId51"/>
    <p:sldId id="470" r:id="rId52"/>
    <p:sldId id="471" r:id="rId53"/>
    <p:sldId id="598" r:id="rId54"/>
    <p:sldId id="599" r:id="rId55"/>
    <p:sldId id="668" r:id="rId56"/>
    <p:sldId id="474" r:id="rId57"/>
    <p:sldId id="475" r:id="rId58"/>
    <p:sldId id="580" r:id="rId59"/>
    <p:sldId id="581" r:id="rId60"/>
    <p:sldId id="582" r:id="rId61"/>
    <p:sldId id="678" r:id="rId62"/>
    <p:sldId id="583" r:id="rId63"/>
    <p:sldId id="584" r:id="rId64"/>
    <p:sldId id="586" r:id="rId65"/>
    <p:sldId id="587" r:id="rId66"/>
    <p:sldId id="585" r:id="rId67"/>
    <p:sldId id="588" r:id="rId68"/>
    <p:sldId id="634" r:id="rId69"/>
    <p:sldId id="632" r:id="rId70"/>
    <p:sldId id="596" r:id="rId71"/>
    <p:sldId id="635" r:id="rId72"/>
    <p:sldId id="677" r:id="rId73"/>
    <p:sldId id="676" r:id="rId74"/>
    <p:sldId id="688" r:id="rId75"/>
    <p:sldId id="689" r:id="rId76"/>
    <p:sldId id="690" r:id="rId77"/>
    <p:sldId id="691" r:id="rId78"/>
    <p:sldId id="476" r:id="rId79"/>
    <p:sldId id="692" r:id="rId80"/>
    <p:sldId id="693" r:id="rId81"/>
    <p:sldId id="630" r:id="rId82"/>
    <p:sldId id="540" r:id="rId8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05E"/>
    <a:srgbClr val="00FDFF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8"/>
    <p:restoredTop sz="85401" autoAdjust="0"/>
  </p:normalViewPr>
  <p:slideViewPr>
    <p:cSldViewPr snapToGrid="0">
      <p:cViewPr varScale="1">
        <p:scale>
          <a:sx n="118" d="100"/>
          <a:sy n="118" d="100"/>
        </p:scale>
        <p:origin x="1112" y="192"/>
      </p:cViewPr>
      <p:guideLst>
        <p:guide orient="horz" pos="227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749A-B889-DA4F-B37D-225F30052F45}" type="datetimeFigureOut">
              <a:rPr kumimoji="1" lang="zh-CN" altLang="en-US" smtClean="0"/>
              <a:t>2023/11/27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65D4-D608-004A-88D8-C40B0EB17D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288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2023/11/27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Relationship Id="rId3" Type="http://schemas.openxmlformats.org/officeDocument/2006/relationships/hyperlink" Target="https://towardsdatascience.com/how-to-tune-hyperparameters-of-tsne-7c0596a18868" TargetMode="Externa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Relationship Id="rId3" Type="http://schemas.openxmlformats.org/officeDocument/2006/relationships/hyperlink" Target="http://yann.lecun.com/exdb/mnist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Relationship Id="rId3" Type="http://schemas.openxmlformats.org/officeDocument/2006/relationships/hyperlink" Target="https://links.jianshu.com/go?to=https://en.wikipedia.org/wiki/Riemannian_geometry" TargetMode="Externa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只是方向，所以令其模长为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8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B</a:t>
            </a:r>
            <a:r>
              <a:rPr kumimoji="1" lang="zh-CN" altLang="en-US" dirty="0"/>
              <a:t>对半分，得到</a:t>
            </a:r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06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/p/650473386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0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Dijkstra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是计算机科学大师，但其名字长期以来不会念。大学的最后一年，鄙人决定研究研究，有不妥之处，还请列位看官指正。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Dijkstra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是荷兰人，因此应按荷兰语来发音。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经调研，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在荷兰语相当于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，发音近似于德语的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，或英语的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荷兰语跟德语实际上是一种语言，故应念作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，注意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音要发成颤音。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个人认为译作中文“狄克斯特拉”是比较合话的。念作“狄皆斯特拉”则不伦不类，原因是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应看作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没有什么关系。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我是分割线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===================================================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2012/06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补记　　最近听了沈孝钧老师的课，得知常见的发音是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/k/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音不发。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9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5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Noto Sans CJK JP Regular"/>
                <a:cs typeface="Noto Sans CJK JP Regular"/>
              </a:rPr>
              <a:t>很多基于深度学习的聚类都采用了类似的思想，如采用</a:t>
            </a:r>
            <a:r>
              <a:rPr lang="en-US" altLang="zh-CN" dirty="0">
                <a:latin typeface="Noto Sans CJK JP Regular"/>
                <a:cs typeface="Noto Sans CJK JP Regular"/>
              </a:rPr>
              <a:t>T</a:t>
            </a:r>
            <a:r>
              <a:rPr lang="zh-CN" altLang="en-US" dirty="0">
                <a:latin typeface="Noto Sans CJK JP Regular"/>
                <a:cs typeface="Noto Sans CJK JP Regular"/>
              </a:rPr>
              <a:t>分布（</a:t>
            </a:r>
            <a:r>
              <a:rPr lang="en-US" altLang="zh-CN" dirty="0">
                <a:latin typeface="Noto Sans CJK JP Regular"/>
                <a:cs typeface="Noto Sans CJK JP Regular"/>
              </a:rPr>
              <a:t>TNSE</a:t>
            </a:r>
            <a:r>
              <a:rPr lang="zh-CN" altLang="en-US" dirty="0">
                <a:latin typeface="Noto Sans CJK JP Regular"/>
                <a:cs typeface="Noto Sans CJK JP Regular"/>
              </a:rPr>
              <a:t>，保持邻域结构</a:t>
            </a:r>
            <a:r>
              <a:rPr lang="en-US" altLang="zh-CN" dirty="0">
                <a:latin typeface="Noto Sans CJK JP Regular"/>
                <a:cs typeface="Noto Sans CJK JP Regular"/>
              </a:rPr>
              <a:t>,</a:t>
            </a:r>
            <a:r>
              <a:rPr lang="zh-CN" altLang="en-US" dirty="0">
                <a:latin typeface="Noto Sans CJK JP Regular"/>
                <a:cs typeface="Noto Sans CJK JP Regular"/>
              </a:rPr>
              <a:t>换成</a:t>
            </a:r>
            <a:r>
              <a:rPr lang="en-US" altLang="zh-CN" dirty="0">
                <a:latin typeface="Noto Sans CJK JP Regular"/>
                <a:cs typeface="Noto Sans CJK JP Regular"/>
              </a:rPr>
              <a:t>UMAP</a:t>
            </a:r>
            <a:r>
              <a:rPr lang="zh-CN" altLang="en-US" dirty="0">
                <a:latin typeface="Noto Sans CJK JP Regular"/>
                <a:cs typeface="Noto Sans CJK JP Regular"/>
              </a:rPr>
              <a:t>更好）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705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StatQuest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t-SNE, Clearly Explained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902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39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StatQuest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t-SNE, Clearly Explained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67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11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lk≠l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，表示排除所有自身项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729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r>
              <a:rPr lang="zh-CN" altLang="en-US" dirty="0"/>
              <a:t>注意：</a:t>
            </a:r>
            <a:r>
              <a:rPr lang="en-US" altLang="zh-CN" dirty="0"/>
              <a:t>KL</a:t>
            </a:r>
            <a:r>
              <a:rPr lang="zh-CN" altLang="en-US" dirty="0"/>
              <a:t>散度不是凸函数，具有不同初始值的多次运行将收敛于</a:t>
            </a:r>
            <a:r>
              <a:rPr lang="en-US" altLang="zh-CN" dirty="0"/>
              <a:t>KL</a:t>
            </a:r>
            <a:r>
              <a:rPr lang="zh-CN" altLang="en-US" dirty="0"/>
              <a:t>散度函数的局部最小值中，会获得不同的结果。因此，可尝试不同的随机数种子，并选择具有最低</a:t>
            </a:r>
            <a:r>
              <a:rPr lang="en-US" altLang="zh-CN" dirty="0"/>
              <a:t>KL</a:t>
            </a:r>
            <a:r>
              <a:rPr lang="zh-CN" altLang="en-US" dirty="0"/>
              <a:t>散度值的结果。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025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zh-CN" altLang="en-US" sz="12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允许概率小的情况（数据点对离得远）出现</a:t>
            </a:r>
            <a:endParaRPr lang="zh-CN" altLang="en-US" dirty="0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charset="0"/>
                <a:ea typeface="宋体" charset="-122"/>
              </a:defRPr>
            </a:lvl9pPr>
          </a:lstStyle>
          <a:p>
            <a:pPr eaLnBrk="1" hangingPunct="1"/>
            <a:fld id="{C47D8B61-FC5F-2B4C-B9BB-EB1B53F5898E}" type="slidenum">
              <a:rPr lang="zh-CN" altLang="en-US">
                <a:solidFill>
                  <a:srgbClr val="99FFCC"/>
                </a:solidFill>
                <a:latin typeface="Bitstream Vera Sans" charset="0"/>
              </a:rPr>
              <a:pPr eaLnBrk="1" hangingPunct="1"/>
              <a:t>62</a:t>
            </a:fld>
            <a:endParaRPr lang="en-US" altLang="zh-CN">
              <a:solidFill>
                <a:srgbClr val="99FFCC"/>
              </a:solidFill>
              <a:latin typeface="Bitstream Ve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en-US" altLang="zh-CN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降维后局部结构保持：高维空间中距离小的点对，如果概率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，在低维空间中距离更小。（下图中上面的红虚线）</a:t>
                </a:r>
                <a:endParaRPr lang="en-US" altLang="zh-CN" dirty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en-US" altLang="zh-CN" dirty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兼顾全局结构保持：在高维空间距离较大的点对，如果概率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，在低维空间中距离可以更大。</a:t>
                </a:r>
                <a:r>
                  <a:rPr lang="en-US" altLang="zh-CN" dirty="0">
                    <a:solidFill>
                      <a:srgbClr val="09405E"/>
                    </a:solidFill>
                  </a:rPr>
                  <a:t>T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分布是长尾分布，允许有大距离的点对出现。（下面的红色虚线）</a:t>
                </a:r>
                <a:endParaRPr lang="en-US" altLang="zh-CN" dirty="0">
                  <a:solidFill>
                    <a:srgbClr val="09405E"/>
                  </a:solidFill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en-US" altLang="zh-CN" dirty="0" smtClean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降维后局部结构保持：高维空间中距离小的点对，如果概率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〖𝑞_(𝑖</a:t>
                </a:r>
                <a:r>
                  <a:rPr lang="en-US" altLang="zh-CN" b="0" i="0" smtClean="0">
                    <a:solidFill>
                      <a:srgbClr val="09405E"/>
                    </a:solidFill>
                    <a:latin typeface="Cambria Math" charset="0"/>
                  </a:rPr>
                  <a:t>,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𝑗)</a:t>
                </a:r>
                <a:r>
                  <a:rPr lang="en-US" altLang="zh-CN" b="0" i="0" smtClean="0">
                    <a:solidFill>
                      <a:srgbClr val="09405E"/>
                    </a:solidFill>
                    <a:latin typeface="Cambria Math" charset="0"/>
                  </a:rPr>
                  <a:t>=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𝑝〗_(𝑖</a:t>
                </a:r>
                <a:r>
                  <a:rPr lang="en-US" altLang="zh-CN" b="0" i="0" smtClean="0">
                    <a:solidFill>
                      <a:srgbClr val="09405E"/>
                    </a:solidFill>
                    <a:latin typeface="Cambria Math" charset="0"/>
                  </a:rPr>
                  <a:t>,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𝑗)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，在低维空间中距离更小。（下图中上面的红虚线）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  <a:buFont typeface="Wingdings" charset="2"/>
                  <a:buChar char="n"/>
                </a:pPr>
                <a:r>
                  <a:rPr lang="en-US" altLang="zh-CN" dirty="0" smtClean="0">
                    <a:solidFill>
                      <a:srgbClr val="09405E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兼顾全局结构保持：在高维空间距离较大的点对，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如果概率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〖𝑞_(𝑖</a:t>
                </a:r>
                <a:r>
                  <a:rPr lang="en-US" altLang="zh-CN" b="0" i="0" smtClean="0">
                    <a:solidFill>
                      <a:srgbClr val="09405E"/>
                    </a:solidFill>
                    <a:latin typeface="Cambria Math" charset="0"/>
                  </a:rPr>
                  <a:t>,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𝑗)=𝑝〗_(𝑖</a:t>
                </a:r>
                <a:r>
                  <a:rPr lang="en-US" altLang="zh-CN" b="0" i="0" smtClean="0">
                    <a:solidFill>
                      <a:srgbClr val="09405E"/>
                    </a:solidFill>
                    <a:latin typeface="Cambria Math" charset="0"/>
                  </a:rPr>
                  <a:t>,</a:t>
                </a:r>
                <a:r>
                  <a:rPr lang="en-US" altLang="zh-CN" i="0">
                    <a:solidFill>
                      <a:srgbClr val="09405E"/>
                    </a:solidFill>
                    <a:latin typeface="Cambria Math" charset="0"/>
                  </a:rPr>
                  <a:t>𝑗)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在低维空间中距离可以更大。</a:t>
                </a:r>
                <a:r>
                  <a:rPr lang="en-US" altLang="zh-CN" dirty="0" smtClean="0">
                    <a:solidFill>
                      <a:srgbClr val="09405E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rgbClr val="09405E"/>
                    </a:solidFill>
                  </a:rPr>
                  <a:t>分布是长尾分布，允许有大距离的点对出现。（下面的红色虚线）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01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614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/>
          <a:lstStyle/>
          <a:p>
            <a:fld id="{2FCBA230-97EA-4AD9-86DE-E3521DBFE75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5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52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https://towardsdatascience.com/how-to-tune-hyperparameters-of-tsne-7c0596a18868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38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47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UMAP is fast, scaling well in terms of both dataset size and dimensionality. For example, UMAP can project the 784-dimensional, 70,000-point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MNIST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dataset in less than 3 minutes, compared to 45 minutes for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scikit-learn's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t-SNE implementation</a:t>
            </a: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LeroyAdrien</a:t>
            </a:r>
            <a:r>
              <a:rPr kumimoji="1" lang="en-US" altLang="zh-CN" dirty="0"/>
              <a:t>/UMAP/tree/main/Executables</a:t>
            </a:r>
          </a:p>
          <a:p>
            <a:endParaRPr kumimoji="1"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https://pair-code.github.io/understanding-umap/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8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 = </a:t>
            </a:r>
            <a:r>
              <a:rPr kumimoji="1" lang="en-US" altLang="zh-CN" baseline="0" dirty="0"/>
              <a:t> x  * </a:t>
            </a:r>
            <a:r>
              <a:rPr kumimoji="1" lang="en-US" altLang="zh-CN" dirty="0"/>
              <a:t>alpha</a:t>
            </a:r>
            <a:endParaRPr kumimoji="1" lang="en-US" altLang="zh-CN" baseline="0" dirty="0"/>
          </a:p>
          <a:p>
            <a:r>
              <a:rPr kumimoji="1" lang="en-US" altLang="zh-CN" baseline="0" dirty="0"/>
              <a:t>W^T  = X^T * </a:t>
            </a:r>
            <a:r>
              <a:rPr kumimoji="1" lang="en-US" altLang="zh-CN" baseline="0" dirty="0" err="1"/>
              <a:t>alpha^T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12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9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数据均匀分布的假设在流形学习的其他地方也有。比如：拉普拉斯映射要证明有效，就要假设数据是均匀分布的。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但是，现实中的数据不是均匀分布的。</a:t>
            </a:r>
            <a:endParaRPr lang="en-US" altLang="zh-CN" dirty="0"/>
          </a:p>
          <a:p>
            <a:r>
              <a:rPr lang="zh-CN" altLang="en-US" dirty="0"/>
              <a:t>问题反过来：假设数据均匀分布在流形上，我们能得到关于流形的什么信息？</a:t>
            </a:r>
          </a:p>
          <a:p>
            <a:r>
              <a:rPr lang="zh-CN" altLang="en-US" dirty="0"/>
              <a:t>即：距离的概念在流形上是不一样的 </a:t>
            </a:r>
            <a:r>
              <a:rPr lang="en-US" altLang="zh-CN" dirty="0"/>
              <a:t>- </a:t>
            </a:r>
            <a:r>
              <a:rPr lang="zh-CN" altLang="en-US" dirty="0"/>
              <a:t>空间扭曲：在数据看起来更稀疏或更密集的地方来拉伸或缩小。</a:t>
            </a:r>
          </a:p>
          <a:p>
            <a:r>
              <a:rPr lang="zh-CN" altLang="en-US" dirty="0"/>
              <a:t>引入</a:t>
            </a:r>
            <a:r>
              <a:rPr lang="zh-CN" altLang="en-US" dirty="0">
                <a:hlinkClick r:id="rId3"/>
              </a:rPr>
              <a:t>黎曼几何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/>
              <a:t>在流形上定义一个 </a:t>
            </a:r>
            <a:r>
              <a:rPr lang="en-US" altLang="zh-CN" dirty="0"/>
              <a:t>Riemannian metric </a:t>
            </a:r>
            <a:r>
              <a:rPr lang="zh-CN" altLang="en-US" dirty="0"/>
              <a:t>让假设为真。</a:t>
            </a:r>
            <a:br>
              <a:rPr lang="zh-CN" altLang="en-US" dirty="0"/>
            </a:br>
            <a:r>
              <a:rPr lang="zh-CN" altLang="en-US" dirty="0"/>
              <a:t>在黎曼空间里数据点是均匀分布的，但是放到欧几里得空间就变成非均匀分布了。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141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70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16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13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783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8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UMAP explained | The best dimensionality reduction?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www.youtube.com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watch?v</a:t>
            </a:r>
            <a:r>
              <a:rPr kumimoji="1" lang="en-US" altLang="zh-CN" dirty="0"/>
              <a:t>=6BPl81wGGP8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51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3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bone marrow biopsy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：骨髓活检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450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medium.com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ai</a:t>
            </a:r>
            <a:r>
              <a:rPr kumimoji="1" lang="en-US" altLang="zh-CN" dirty="0" smtClean="0"/>
              <a:t>-academy-</a:t>
            </a:r>
            <a:r>
              <a:rPr kumimoji="1" lang="en-US" altLang="zh-CN" dirty="0" err="1" smtClean="0"/>
              <a:t>taiwan</a:t>
            </a:r>
            <a:r>
              <a:rPr kumimoji="1" lang="en-US" altLang="zh-CN" dirty="0" smtClean="0"/>
              <a:t>/what-are-autoencoders-175b474d74d1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0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与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无关，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/>
                  <a:t>与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无关，所有对行和列分布求和，去掉</a:t>
                </a:r>
                <a:r>
                  <a:rPr kumimoji="1" lang="en-US" altLang="zh-CN" dirty="0" err="1"/>
                  <a:t>i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的影响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因为</a:t>
                </a:r>
                <a:r>
                  <a:rPr lang="en-US" altLang="zh-CN" i="0" smtClean="0">
                    <a:latin typeface="Cambria Math" charset="0"/>
                  </a:rPr>
                  <a:t>〖</a:t>
                </a:r>
                <a:r>
                  <a:rPr lang="en-US" altLang="zh-CN" i="0">
                    <a:latin typeface="Cambria Math" charset="0"/>
                  </a:rPr>
                  <a:t>=‖</a:t>
                </a:r>
                <a:r>
                  <a:rPr lang="en-US" altLang="zh-CN" b="1" i="0">
                    <a:solidFill>
                      <a:srgbClr val="093F5D"/>
                    </a:solidFill>
                    <a:latin typeface="Cambria Math" charset="0"/>
                  </a:rPr>
                  <a:t>𝒛_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i="0">
                    <a:latin typeface="Cambria Math" charset="0"/>
                  </a:rPr>
                  <a:t> ‖</a:t>
                </a:r>
                <a:r>
                  <a:rPr lang="en-US" altLang="zh-CN" i="0" smtClean="0">
                    <a:latin typeface="Cambria Math" charset="0"/>
                  </a:rPr>
                  <a:t>〗_</a:t>
                </a:r>
                <a:r>
                  <a:rPr lang="en-US" altLang="zh-CN" i="0">
                    <a:latin typeface="Cambria Math" charset="0"/>
                  </a:rPr>
                  <a:t>2^2</a:t>
                </a:r>
                <a:r>
                  <a:rPr kumimoji="1" lang="zh-CN" altLang="en-US" dirty="0" smtClean="0"/>
                  <a:t>与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无关，</a:t>
                </a:r>
                <a:r>
                  <a:rPr lang="en-US" altLang="zh-CN" i="0">
                    <a:latin typeface="Cambria Math" charset="0"/>
                  </a:rPr>
                  <a:t>‖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𝒛</a:t>
                </a:r>
                <a:r>
                  <a:rPr lang="en-US" altLang="zh-CN" b="1" i="0">
                    <a:latin typeface="Cambria Math" charset="0"/>
                  </a:rPr>
                  <a:t>_</a:t>
                </a:r>
                <a:r>
                  <a:rPr lang="en-US" altLang="zh-CN" i="0">
                    <a:latin typeface="Cambria Math" charset="0"/>
                  </a:rPr>
                  <a:t>𝑗 ‖</a:t>
                </a:r>
                <a:r>
                  <a:rPr lang="en-US" altLang="zh-CN" i="0" smtClean="0">
                    <a:latin typeface="Cambria Math" charset="0"/>
                  </a:rPr>
                  <a:t>_</a:t>
                </a:r>
                <a:r>
                  <a:rPr lang="en-US" altLang="zh-CN" i="0">
                    <a:latin typeface="Cambria Math" charset="0"/>
                  </a:rPr>
                  <a:t>2^2</a:t>
                </a:r>
                <a:r>
                  <a:rPr kumimoji="1" lang="zh-CN" altLang="en-US" dirty="0" smtClean="0"/>
                  <a:t>与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无关，所有对行和列分布求和，去掉</a:t>
                </a:r>
                <a:r>
                  <a:rPr kumimoji="1" lang="en-US" altLang="zh-CN" dirty="0" err="1" smtClean="0"/>
                  <a:t>i</a:t>
                </a:r>
                <a:r>
                  <a:rPr kumimoji="1" lang="zh-CN" altLang="en-US" dirty="0" smtClean="0"/>
                  <a:t>，</a:t>
                </a:r>
                <a:r>
                  <a:rPr kumimoji="1" lang="en-US" altLang="zh-CN" dirty="0" smtClean="0"/>
                  <a:t>j</a:t>
                </a:r>
                <a:r>
                  <a:rPr kumimoji="1" lang="zh-CN" altLang="en-US" dirty="0" smtClean="0"/>
                  <a:t>的影响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4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7043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8174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6126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75528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388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2083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435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302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91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320" r:id="rId12"/>
    <p:sldLayoutId id="2147484321" r:id="rId13"/>
    <p:sldLayoutId id="2147484322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8" r:id="rId12"/>
    <p:sldLayoutId id="2147484315" r:id="rId13"/>
    <p:sldLayoutId id="2147484316" r:id="rId14"/>
    <p:sldLayoutId id="2147484317" r:id="rId15"/>
    <p:sldLayoutId id="2147484318" r:id="rId16"/>
    <p:sldLayoutId id="2147484319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71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0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660.png"/><Relationship Id="rId7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4" Type="http://schemas.openxmlformats.org/officeDocument/2006/relationships/image" Target="../media/image690.png"/><Relationship Id="rId5" Type="http://schemas.openxmlformats.org/officeDocument/2006/relationships/image" Target="../media/image700.png"/><Relationship Id="rId6" Type="http://schemas.openxmlformats.org/officeDocument/2006/relationships/image" Target="../media/image710.png"/><Relationship Id="rId7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4" Type="http://schemas.openxmlformats.org/officeDocument/2006/relationships/image" Target="../media/image1530.png"/><Relationship Id="rId5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NULL"/><Relationship Id="rId12" Type="http://schemas.openxmlformats.org/officeDocument/2006/relationships/image" Target="NULL"/><Relationship Id="rId13" Type="http://schemas.openxmlformats.org/officeDocument/2006/relationships/image" Target="NULL"/><Relationship Id="rId14" Type="http://schemas.openxmlformats.org/officeDocument/2006/relationships/image" Target="NULL"/><Relationship Id="rId1" Type="http://schemas.openxmlformats.org/officeDocument/2006/relationships/slideLayout" Target="../slideLayouts/slideLayout7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../media/image10.png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baike.baidu.com/item/%E5%B9%BF%E4%B9%89%E7%89%B9%E5%BE%81%E5%80%BC%E9%97%AE%E9%A2%98/20418271?fr=aladdi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16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6" Type="http://schemas.openxmlformats.org/officeDocument/2006/relationships/image" Target="../media/image16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176.png"/><Relationship Id="rId5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480.png"/><Relationship Id="rId5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4" Type="http://schemas.openxmlformats.org/officeDocument/2006/relationships/hyperlink" Target="https://distill.pub/2016/misread-tsne/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Relationship Id="rId9" Type="http://schemas.openxmlformats.org/officeDocument/2006/relationships/hyperlink" Target="https://arxiv.org/abs/1708.0322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mcinnes/umap" TargetMode="External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4" Type="http://schemas.openxmlformats.org/officeDocument/2006/relationships/image" Target="../media/image97.emf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4" Type="http://schemas.openxmlformats.org/officeDocument/2006/relationships/image" Target="../media/image218.png"/><Relationship Id="rId5" Type="http://schemas.openxmlformats.org/officeDocument/2006/relationships/image" Target="../media/image98.png"/><Relationship Id="rId6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" TargetMode="External"/><Relationship Id="rId4" Type="http://schemas.openxmlformats.org/officeDocument/2006/relationships/hyperlink" Target="https://www.youtube.com/watch?v=nq6iPZVUxZU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2325395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11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 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降维</a:t>
            </a:r>
            <a:endParaRPr lang="en-US" altLang="zh-CN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卿来云</a:t>
            </a:r>
            <a:endParaRPr kumimoji="1" lang="en-US" altLang="zh-CN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err="1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lyqing@ucas.ac.cn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indent="-362585">
              <a:lnSpc>
                <a:spcPct val="100000"/>
              </a:lnSpc>
              <a:spcBef>
                <a:spcPts val="100"/>
              </a:spcBef>
              <a:buFont typeface="Wingdings"/>
              <a:buChar char="◼"/>
              <a:tabLst>
                <a:tab pos="375285" algn="l"/>
                <a:tab pos="37592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优</a:t>
            </a: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特征向量方法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没有额外要调节的参数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没有迭代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没有局部最小值</a:t>
            </a:r>
            <a:endParaRPr dirty="0">
              <a:latin typeface="Noto Sans CJK JP Regular"/>
              <a:cs typeface="Noto Sans CJK JP Regular"/>
            </a:endParaRPr>
          </a:p>
          <a:p>
            <a:pPr marL="299085" indent="-286385">
              <a:lnSpc>
                <a:spcPct val="100000"/>
              </a:lnSpc>
              <a:spcBef>
                <a:spcPts val="1440"/>
              </a:spcBef>
              <a:buFont typeface="Wingdings"/>
              <a:buChar char="◼"/>
              <a:tabLst>
                <a:tab pos="299720" algn="l"/>
              </a:tabLst>
            </a:pPr>
            <a:r>
              <a:rPr spc="-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弱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点</a:t>
            </a:r>
            <a:r>
              <a:rPr spc="-25" dirty="0">
                <a:solidFill>
                  <a:srgbClr val="093E5D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 lvl="1" indent="-1905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只用了二阶统计</a:t>
            </a:r>
            <a:r>
              <a:rPr spc="-15"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量</a:t>
            </a: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，不能处理高阶依赖</a:t>
            </a:r>
            <a:endParaRPr dirty="0">
              <a:latin typeface="Noto Sans CJK JP Regular"/>
              <a:cs typeface="Noto Sans CJK JP Regular"/>
            </a:endParaRPr>
          </a:p>
          <a:p>
            <a:pPr marL="469900" lvl="1" indent="-1905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469900" algn="l"/>
              </a:tabLst>
            </a:pPr>
            <a:r>
              <a:rPr dirty="0">
                <a:solidFill>
                  <a:srgbClr val="093E5D"/>
                </a:solidFill>
                <a:latin typeface="Noto Sans CJK JP Regular"/>
                <a:cs typeface="Noto Sans CJK JP Regular"/>
              </a:rPr>
              <a:t>受限于线性投影</a:t>
            </a:r>
            <a:endParaRPr lang="en-US" dirty="0">
              <a:solidFill>
                <a:srgbClr val="093E5D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PCA </a:t>
            </a:r>
            <a:r>
              <a:rPr lang="zh-CN" altLang="en-US" dirty="0"/>
              <a:t>总结</a:t>
            </a:r>
          </a:p>
        </p:txBody>
      </p:sp>
      <p:sp>
        <p:nvSpPr>
          <p:cNvPr id="5" name="object 7"/>
          <p:cNvSpPr/>
          <p:nvPr/>
        </p:nvSpPr>
        <p:spPr>
          <a:xfrm>
            <a:off x="7514915" y="3766398"/>
            <a:ext cx="3579398" cy="1921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143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endParaRPr lang="en-US" altLang="zh-CN" dirty="0"/>
              </a:p>
              <a:p>
                <a:pPr marL="450850" indent="-450850"/>
                <a:endParaRPr lang="en-US" altLang="zh-CN" dirty="0"/>
              </a:p>
              <a:p>
                <a:pPr marL="450850" indent="-450850"/>
                <a:endParaRPr lang="en-US" altLang="zh-CN" dirty="0"/>
              </a:p>
              <a:p>
                <a:pPr marL="450850" indent="-450850"/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进行非线性映射，然后再降维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l-GR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/>
                                <a:cs typeface="Times New Roman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450850" indent="-450850"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622300" lvl="1" indent="-450850">
                  <a:lnSpc>
                    <a:spcPct val="100000"/>
                  </a:lnSpc>
                </a:pPr>
                <a:endParaRPr lang="en-US" altLang="zh-CN" dirty="0"/>
              </a:p>
              <a:p>
                <a:pPr marL="450850" indent="-450850">
                  <a:lnSpc>
                    <a:spcPct val="100000"/>
                  </a:lnSpc>
                </a:pPr>
                <a:r>
                  <a:rPr lang="zh-CN" altLang="en-US" dirty="0"/>
                  <a:t>问题</a:t>
                </a:r>
                <a:r>
                  <a:rPr lang="en-US" altLang="zh-CN" dirty="0"/>
                  <a:t>:  </a:t>
                </a:r>
                <a:r>
                  <a:rPr lang="zh-CN" altLang="en-US" dirty="0"/>
                  <a:t>如何选择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622300" lvl="1" indent="-450850">
                  <a:lnSpc>
                    <a:spcPct val="100000"/>
                  </a:lnSpc>
                </a:pPr>
                <a:r>
                  <a:rPr lang="en-US" altLang="zh-CN" sz="2800" dirty="0"/>
                  <a:t>(1) </a:t>
                </a:r>
                <a:r>
                  <a:rPr lang="zh-CN" altLang="en-US" sz="2800" dirty="0"/>
                  <a:t>启发式的解决方案（可能性太多）</a:t>
                </a:r>
                <a:endParaRPr lang="en-US" altLang="zh-CN" sz="2800" dirty="0"/>
              </a:p>
              <a:p>
                <a:pPr marL="622300" lvl="1" indent="-450850">
                  <a:lnSpc>
                    <a:spcPct val="100000"/>
                  </a:lnSpc>
                </a:pPr>
                <a:r>
                  <a:rPr lang="en-US" altLang="zh-CN" sz="2800" dirty="0"/>
                  <a:t>(2)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很大，计算开销大</a:t>
                </a:r>
                <a:endParaRPr lang="en-US" altLang="zh-CN" sz="2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b="-9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超越线性</a:t>
            </a:r>
            <a:r>
              <a:rPr lang="en-US" altLang="zh-CN" spc="20" dirty="0">
                <a:latin typeface="Noto Sans CJK JP Regular"/>
                <a:cs typeface="Noto Sans CJK JP Regular"/>
              </a:rPr>
              <a:t>:</a:t>
            </a:r>
            <a:r>
              <a:rPr lang="zh-CN" altLang="en-US" spc="150" dirty="0">
                <a:latin typeface="Noto Sans CJK JP Regular"/>
                <a:cs typeface="Noto Sans CJK JP Regular"/>
              </a:rPr>
              <a:t> </a:t>
            </a:r>
            <a:r>
              <a:rPr lang="zh-CN" altLang="en-US" spc="-5" dirty="0">
                <a:latin typeface="Noto Sans CJK JP Regular"/>
                <a:cs typeface="Noto Sans CJK JP Regular"/>
              </a:rPr>
              <a:t>简单的解决方案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887" y="1093805"/>
            <a:ext cx="2542560" cy="11014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09543" y="218651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预期的解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99020" y="3848252"/>
                <a:ext cx="8710523" cy="138499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空间的</a:t>
                </a:r>
                <a:r>
                  <a:rPr lang="zh-CN" altLang="en-US" sz="28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</a:t>
                </a:r>
                <a:r>
                  <a:rPr lang="zh-CN" altLang="en-US" sz="28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降维               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空间的非线性降维</a:t>
                </a: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buNone/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20" y="3848252"/>
                <a:ext cx="8710523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右箭头 9"/>
          <p:cNvSpPr/>
          <p:nvPr/>
        </p:nvSpPr>
        <p:spPr bwMode="auto">
          <a:xfrm>
            <a:off x="5027894" y="4423790"/>
            <a:ext cx="978575" cy="233917"/>
          </a:xfrm>
          <a:prstGeom prst="leftRightArrow">
            <a:avLst/>
          </a:prstGeom>
          <a:solidFill>
            <a:srgbClr val="09405E"/>
          </a:solidFill>
          <a:ln w="19050" cap="flat" cmpd="sng" algn="ctr">
            <a:solidFill>
              <a:srgbClr val="0940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0" y="1093805"/>
            <a:ext cx="3504250" cy="10508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362" y="1093806"/>
            <a:ext cx="2686289" cy="11260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530550" y="2081176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 </a:t>
            </a:r>
            <a:r>
              <a:rPr lang="zh-CN" altLang="en-US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有效</a:t>
            </a:r>
          </a:p>
        </p:txBody>
      </p:sp>
      <p:sp>
        <p:nvSpPr>
          <p:cNvPr id="14" name="矩形 13"/>
          <p:cNvSpPr/>
          <p:nvPr/>
        </p:nvSpPr>
        <p:spPr>
          <a:xfrm>
            <a:off x="6441171" y="2155741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 </a:t>
            </a:r>
            <a:r>
              <a:rPr lang="zh-CN" altLang="en-US" sz="2000" dirty="0">
                <a:solidFill>
                  <a:srgbClr val="093F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无效</a:t>
            </a:r>
          </a:p>
        </p:txBody>
      </p:sp>
    </p:spTree>
    <p:extLst>
      <p:ext uri="{BB962C8B-B14F-4D97-AF65-F5344CB8AC3E}">
        <p14:creationId xmlns:p14="http://schemas.microsoft.com/office/powerpoint/2010/main" val="139445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50637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表示理论</a:t>
                </a:r>
                <a:r>
                  <a:rPr lang="zh-CN" altLang="en-US" dirty="0"/>
                  <a:t>：</a:t>
                </a:r>
                <a:r>
                  <a:rPr lang="en-US" altLang="zh-CN" sz="2800" dirty="0"/>
                  <a:t>PCA</a:t>
                </a:r>
                <a:r>
                  <a:rPr lang="zh-CN" altLang="en-US" sz="2800" dirty="0"/>
                  <a:t> </a:t>
                </a:r>
                <a:r>
                  <a:rPr lang="zh-CN" altLang="en-US" dirty="0"/>
                  <a:t>中，投影向量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主成分方向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zh-CN" altLang="en-US" sz="2800" b="0" i="1" smtClean="0">
                        <a:latin typeface="Cambria Math" charset="0"/>
                      </a:rPr>
                      <m:t>的</m:t>
                    </m:r>
                    <m:r>
                      <a:rPr lang="zh-CN" altLang="en-US" sz="2800" i="1" smtClean="0">
                        <a:latin typeface="Cambria Math" charset="0"/>
                      </a:rPr>
                      <m:t>线性</m:t>
                    </m:r>
                  </m:oMath>
                </a14:m>
                <a:r>
                  <a:rPr lang="zh-CN" altLang="en-US" sz="2800" dirty="0"/>
                  <a:t>组合</a:t>
                </a:r>
                <a:endParaRPr lang="en-US" altLang="zh-CN" dirty="0"/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en-US" altLang="zh-CN" sz="2800" dirty="0"/>
                  <a:t>PCA </a:t>
                </a:r>
                <a:r>
                  <a:rPr lang="zh-CN" altLang="en-US" sz="2800" dirty="0"/>
                  <a:t>转换成特征值问题：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</a:rPr>
                      <m:t>𝑿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800" b="0" i="1" smtClean="0">
                        <a:latin typeface="Cambria Math" charset="0"/>
                      </a:rPr>
                      <m:t>λ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None/>
                </a:pPr>
                <a:endParaRPr lang="en-US" altLang="zh-CN" dirty="0"/>
              </a:p>
              <a:p>
                <a:pPr lvl="1">
                  <a:buNone/>
                </a:pPr>
                <a:r>
                  <a:rPr lang="zh-CN" altLang="en-US" sz="2800" dirty="0"/>
                  <a:t>和</a:t>
                </a:r>
                <a:r>
                  <a:rPr lang="en-US" altLang="zh-CN" sz="2800" dirty="0"/>
                  <a:t> SVMs</a:t>
                </a:r>
                <a:r>
                  <a:rPr lang="zh-CN" altLang="en-US" sz="2800" dirty="0"/>
                  <a:t>相似：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𝒘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buNone/>
                </a:pPr>
                <a:endParaRPr lang="en-US" altLang="zh-CN" sz="2800" dirty="0"/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/>
                  <a:t>关键事实：</a:t>
                </a:r>
                <a:r>
                  <a:rPr lang="en-US" altLang="zh-CN" sz="2800" dirty="0"/>
                  <a:t>PCA </a:t>
                </a:r>
                <a:r>
                  <a:rPr lang="zh-CN" altLang="en-US" sz="2800" dirty="0"/>
                  <a:t>只需要内积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charset="0"/>
                      </a:rPr>
                      <m:t>𝑲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1" i="1" smtClean="0">
                        <a:latin typeface="Cambria Math" charset="0"/>
                      </a:rPr>
                      <m:t>𝑿</m:t>
                    </m:r>
                  </m:oMath>
                </a14:m>
                <a:endParaRPr lang="en-US" altLang="zh-CN" sz="2800" b="1" i="1" dirty="0"/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en-US" altLang="zh-CN" sz="2800" dirty="0"/>
                  <a:t>PCA </a:t>
                </a:r>
                <a:r>
                  <a:rPr lang="zh-CN" altLang="en-US" sz="2800" dirty="0"/>
                  <a:t>的优化目标（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𝑾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=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𝑿</m:t>
                    </m:r>
                    <m:r>
                      <a:rPr lang="zh-CN" altLang="en-US" sz="28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800" dirty="0"/>
                  <a:t>）：</a:t>
                </a:r>
                <a:endParaRPr lang="en-US" altLang="zh-CN" sz="2800" b="1" i="1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50637" cy="5237271"/>
              </a:xfrm>
              <a:blipFill rotWithShape="0"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核化</a:t>
            </a:r>
            <a:r>
              <a:rPr lang="en-US" altLang="zh-CN" dirty="0" smtClean="0"/>
              <a:t>PCA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98808" y="2525627"/>
                <a:ext cx="1119319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0850" indent="-450850">
                  <a:buClr>
                    <a:srgbClr val="09405E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CN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mr-IN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8" y="2525627"/>
                <a:ext cx="11193192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07925" y="6037855"/>
                <a:ext cx="6696192" cy="686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lim>
                          </m:limLow>
                          <m:r>
                            <a:rPr lang="zh-CN" altLang="en-US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tr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</m:e>
                          </m:d>
                        </m:e>
                      </m:func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tr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25" y="6037855"/>
                <a:ext cx="6696192" cy="686598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42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PCA 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特征值问题：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charset="0"/>
                      </a:rPr>
                      <m:t>λ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</a:rPr>
                  <a:t>代入，得到：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/>
                      </a:rPr>
                      <m:t>𝑿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C00000"/>
                        </a:solidFill>
                        <a:latin typeface="Cambria Math"/>
                      </a:rPr>
                      <m:t>𝑿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两边同乘以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，得到：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</m:d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</m:d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solidFill>
                          <a:srgbClr val="09405E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</m:d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两边同乘以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，得到：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zh-CN" alt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将内积矩阵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用核矩阵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𝑲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表示，得到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核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PCA</a:t>
                </a:r>
                <a:r>
                  <a:rPr lang="zh-CN" altLang="en-US" dirty="0"/>
                  <a:t>的目标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𝑲</m:t>
                    </m:r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其中核矩阵元素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622300" lvl="1" indent="-450850">
                  <a:buClr>
                    <a:srgbClr val="09405E"/>
                  </a:buClr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即对核矩阵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𝑲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进行特征值分解，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zh-CN" altLang="en-US" sz="2800" b="1" i="1" smtClean="0">
                        <a:latin typeface="Cambria Math" charset="0"/>
                      </a:rPr>
                      <m:t>为特征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8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对应的特征向量。</a:t>
                </a: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𝑿</m:t>
                    </m:r>
                    <m:sSub>
                      <m:sSubPr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，可得到第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个投影方向，</a:t>
                </a:r>
                <a:r>
                  <a:rPr lang="en-US" altLang="zh-CN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cs typeface="Times New Roman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charset="0"/>
                        <a:cs typeface="Times New Roman" pitchFamily="18" charset="0"/>
                      </a:rPr>
                      <m:t>=1,2, …,</m:t>
                    </m:r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>
                <a:blip r:embed="rId2"/>
                <a:stretch>
                  <a:fillRect l="-877" r="-4057" b="-2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核化</a:t>
            </a:r>
            <a:r>
              <a:rPr lang="en-US" altLang="zh-CN" dirty="0" smtClean="0"/>
              <a:t>PCA</a:t>
            </a:r>
            <a:r>
              <a:rPr lang="zh-CN" altLang="en-US" dirty="0"/>
              <a:t>推导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427029" y="1006249"/>
                <a:ext cx="2579914" cy="659283"/>
              </a:xfrm>
              <a:prstGeom prst="rect">
                <a:avLst/>
              </a:prstGeom>
              <a:ln>
                <a:solidFill>
                  <a:srgbClr val="09405E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029" y="1006249"/>
                <a:ext cx="2579914" cy="6592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27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69535"/>
                <a:ext cx="11561763" cy="5237271"/>
              </a:xfrm>
            </p:spPr>
            <p:txBody>
              <a:bodyPr/>
              <a:lstStyle/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/>
                  <a:t>得到投影向量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9405E"/>
                        </a:solidFill>
                        <a:latin typeface="Cambria Math" charset="0"/>
                      </a:rPr>
                      <m:t>𝑿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后，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组合，得到投影矩阵：</a:t>
                </a:r>
                <a:endParaRPr lang="en-US" altLang="zh-CN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endParaRPr lang="en-US" altLang="zh-CN" b="1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buClr>
                    <a:srgbClr val="09405E"/>
                  </a:buClr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对任意样本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，可得到其低维表示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cs typeface="Times New Roman" pitchFamily="18" charset="0"/>
                      </a:rPr>
                      <m:t>𝒛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为：</a:t>
                </a:r>
                <a:endParaRPr lang="en-US" altLang="zh-CN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69535"/>
                <a:ext cx="11561763" cy="5237271"/>
              </a:xfrm>
              <a:blipFill rotWithShape="0">
                <a:blip r:embed="rId3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41846" y="189971"/>
            <a:ext cx="5400675" cy="392112"/>
          </a:xfrm>
        </p:spPr>
        <p:txBody>
          <a:bodyPr/>
          <a:lstStyle/>
          <a:p>
            <a:r>
              <a:rPr lang="zh-CN" altLang="en-US" dirty="0" smtClean="0"/>
              <a:t>核化</a:t>
            </a:r>
            <a:r>
              <a:rPr lang="en-US" altLang="zh-CN" dirty="0" smtClean="0"/>
              <a:t>PCA</a:t>
            </a:r>
            <a:r>
              <a:rPr lang="zh-CN" altLang="en-US" dirty="0"/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" y="4569356"/>
                <a:ext cx="12192000" cy="221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>
                  <a:buClr>
                    <a:srgbClr val="09405E"/>
                  </a:buClr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𝒛</m:t>
                    </m:r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b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𝑿𝑨</m:t>
                        </m:r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srgbClr val="09405E"/>
                            </a:solidFill>
                          </a:rPr>
                          <m:t> </m:t>
                        </m:r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b="1" i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400" b="1" i="0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𝐓</m:t>
                        </m:r>
                      </m:sup>
                    </m:sSup>
                    <m:d>
                      <m:dPr>
                        <m:ctrlPr>
                          <a:rPr lang="mr-IN" altLang="zh-CN" sz="24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zh-CN" sz="24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b="0" i="1" dirty="0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dirty="0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mr-IN" altLang="zh-CN" sz="240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𝑘</m:t>
                                    </m:r>
                                    <m:d>
                                      <m:dPr>
                                        <m:ctrlPr>
                                          <a:rPr lang="mr-IN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mr-IN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zh-CN" sz="24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2,</m:t>
                                            </m:r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is-IS" altLang="zh-CN" sz="2400" b="1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en-US" altLang="zh-CN" sz="240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2400" b="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2400" b="0" i="1" dirty="0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0" i="1" dirty="0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 dirty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cs typeface="Times New Roman" pitchFamily="18" charset="0"/>
                                          </a:rPr>
                                          <m:t>𝑘</m:t>
                                        </m:r>
                                        <m:d>
                                          <m:dPr>
                                            <m:ctrlPr>
                                              <a:rPr lang="mr-IN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1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 dirty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  <a:cs typeface="Times New Roman" pitchFamily="18" charset="0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400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  <a:cs typeface="Times New Roman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sz="2400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69356"/>
                <a:ext cx="12192000" cy="2215094"/>
              </a:xfrm>
              <a:prstGeom prst="rect">
                <a:avLst/>
              </a:prstGeom>
              <a:blipFill rotWithShape="0">
                <a:blip r:embed="rId4"/>
                <a:stretch>
                  <a:fillRect b="-4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63816" y="2122589"/>
                <a:ext cx="8448531" cy="15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𝑾</m:t>
                      </m:r>
                      <m:r>
                        <a:rPr lang="en-US" altLang="zh-CN" sz="2400" b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40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1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mr-IN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⋯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400" b="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400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400" i="1" dirty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 dirty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240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𝑿𝑨</m:t>
                      </m:r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16" y="2122589"/>
                <a:ext cx="8448531" cy="15272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7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90481" y="869467"/>
                <a:ext cx="10752465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将上面推导中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换成任意核函数，就得到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KPCA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：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cs typeface="Times New Roman" pitchFamily="18" charset="0"/>
                      </a:rPr>
                      <m:t>𝑲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d>
                      <m:dPr>
                        <m:ctrlPr>
                          <a:rPr lang="mr-IN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cs typeface="Times New Roman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，获得中心化的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cs typeface="Times New Roman" pitchFamily="18" charset="0"/>
                      </a:rPr>
                      <m:t>𝑲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</m:acc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对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𝑲</m:t>
                        </m:r>
                      </m:e>
                    </m:acc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做特征分解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cs typeface="Times New Roman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个最大的特征值对应的特征向量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b="0" i="1" smtClean="0">
                        <a:latin typeface="Cambria Math" charset="0"/>
                        <a:cs typeface="Times New Roman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charset="0"/>
                        <a:cs typeface="Times New Roman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  <m:sub>
                        <m:sSup>
                          <m:sSupPr>
                            <m:ctrlPr>
                              <a:rPr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cs typeface="Times New Roman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维向量，通常对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进行归一化，模长为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）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42950" indent="-457200">
                  <a:buFont typeface="Wingdings" charset="2"/>
                  <a:buChar char="n"/>
                </a:pPr>
                <a:r>
                  <a:rPr lang="zh-CN" altLang="en-US" dirty="0"/>
                  <a:t>对于新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，可得到其低维表示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cs typeface="Times New Roman" pitchFamily="18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为：</a:t>
                </a:r>
                <a:endParaRPr lang="en-US" altLang="zh-CN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zh-CN" altLang="en-US" sz="26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90481" y="869467"/>
                <a:ext cx="10752465" cy="5237271"/>
              </a:xfrm>
              <a:blipFill>
                <a:blip r:embed="rId2"/>
                <a:stretch>
                  <a:fillRect l="-1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KPCA 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69691" y="4596078"/>
                <a:ext cx="3195362" cy="2317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𝒛</m:t>
                      </m:r>
                      <m:r>
                        <a:rPr lang="en-US" altLang="zh-CN" sz="2000" b="1" i="1" dirty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d>
                        <m:dPr>
                          <m:ctrlPr>
                            <a:rPr lang="mr-IN" altLang="zh-CN" sz="20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0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0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cs typeface="Times New Roman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0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cs typeface="Times New Roman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000" b="1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sSup>
                                                <m:sSup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cs typeface="Times New Roman" pitchFamily="18" charset="0"/>
                                            </a:rPr>
                                            <m:t>𝑘</m:t>
                                          </m:r>
                                          <m:d>
                                            <m:dPr>
                                              <m:ctrlPr>
                                                <a:rPr lang="mr-IN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b="1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cs typeface="Times New Roman" pitchFamily="18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0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000" b="1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cs typeface="Times New Roman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691" y="4596078"/>
                <a:ext cx="3195362" cy="23179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896741" y="557038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对所有样本求和，开销大</a:t>
            </a:r>
          </a:p>
        </p:txBody>
      </p:sp>
    </p:spTree>
    <p:extLst>
      <p:ext uri="{BB962C8B-B14F-4D97-AF65-F5344CB8AC3E}">
        <p14:creationId xmlns:p14="http://schemas.microsoft.com/office/powerpoint/2010/main" val="2234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例：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输入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幅</a:t>
            </a:r>
            <a:r>
              <a:rPr kumimoji="1" lang="en-US" altLang="zh-CN" dirty="0"/>
              <a:t>28</a:t>
            </a:r>
            <a:r>
              <a:rPr kumimoji="1" lang="zh-CN" altLang="en-US" dirty="0"/>
              <a:t>*</a:t>
            </a:r>
            <a:r>
              <a:rPr kumimoji="1" lang="en-US" altLang="zh-CN" dirty="0"/>
              <a:t>28</a:t>
            </a:r>
            <a:r>
              <a:rPr kumimoji="1" lang="zh-CN" altLang="en-US" dirty="0"/>
              <a:t>图像，分别采用</a:t>
            </a:r>
            <a:r>
              <a:rPr kumimoji="1" lang="en-US" altLang="zh-CN" dirty="0"/>
              <a:t>KPCA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PCA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ICA</a:t>
            </a:r>
            <a:r>
              <a:rPr kumimoji="1" lang="zh-CN" altLang="en-US" dirty="0"/>
              <a:t>降维，得到的基向量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投影方向</a:t>
            </a:r>
          </a:p>
        </p:txBody>
      </p:sp>
      <p:sp>
        <p:nvSpPr>
          <p:cNvPr id="9" name="矩形 8"/>
          <p:cNvSpPr/>
          <p:nvPr/>
        </p:nvSpPr>
        <p:spPr>
          <a:xfrm>
            <a:off x="630236" y="6321316"/>
            <a:ext cx="10615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图片来自：https://towardsdatascience.com/kernel-pca-vs-pca-vs-ica-in-tensorflow-sklearn-60e17eb15a64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3" y="2640296"/>
            <a:ext cx="8133347" cy="26850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0" y="2679023"/>
            <a:ext cx="3920291" cy="264634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71027" y="53253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PCA</a:t>
            </a:r>
            <a:r>
              <a:rPr kumimoji="1" lang="zh-CN" altLang="en-US" dirty="0"/>
              <a:t>：全局变化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10677" y="532536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ICA</a:t>
            </a:r>
            <a:r>
              <a:rPr kumimoji="1" lang="zh-CN" altLang="en-US" dirty="0"/>
              <a:t>：局部变化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513866" y="5325365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KPCA</a:t>
            </a:r>
            <a:r>
              <a:rPr kumimoji="1" lang="zh-CN" altLang="en-US" dirty="0"/>
              <a:t>：先全局变化</a:t>
            </a:r>
            <a:endParaRPr kumimoji="1" lang="en-US" altLang="zh-CN" dirty="0"/>
          </a:p>
          <a:p>
            <a:r>
              <a:rPr kumimoji="1" lang="zh-CN" altLang="en-US" dirty="0"/>
              <a:t>              后局部变化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60208" y="5325365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训练图像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94165" cy="430466"/>
          </a:xfrm>
        </p:spPr>
        <p:txBody>
          <a:bodyPr/>
          <a:lstStyle/>
          <a:p>
            <a:r>
              <a:rPr kumimoji="1" lang="zh-CN" altLang="en-US" dirty="0" smtClean="0"/>
              <a:t>自编码器（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AE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28121" y="1195715"/>
                <a:ext cx="10968012" cy="96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用一个神经网络表示编码过程，代替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PCA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effectLst/>
                  </a:rPr>
                  <a:t> </a:t>
                </a:r>
                <a:endParaRPr lang="en-US" altLang="zh-CN" sz="2800" dirty="0" smtClean="0">
                  <a:solidFill>
                    <a:srgbClr val="09405E"/>
                  </a:solidFill>
                  <a:effectLst/>
                </a:endParaRPr>
              </a:p>
              <a:p>
                <a:pPr marL="457200" indent="-457200">
                  <a:buFont typeface="Wingdings" charset="2"/>
                  <a:buChar char="n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用另一个神经网络表示解码过程：代替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PCA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𝑾𝒛</m:t>
                    </m:r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effectLst/>
                  </a:rPr>
                  <a:t> </a:t>
                </a:r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1" y="1195715"/>
                <a:ext cx="10968012" cy="961802"/>
              </a:xfrm>
              <a:prstGeom prst="rect">
                <a:avLst/>
              </a:prstGeom>
              <a:blipFill rotWithShape="0">
                <a:blip r:embed="rId2"/>
                <a:stretch>
                  <a:fillRect l="-945" t="-6329" b="-15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9" y="2224439"/>
            <a:ext cx="6223719" cy="3032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9047" y="5323607"/>
                <a:ext cx="11186160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zh-CN" altLang="en-US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zh-CN" altLang="en-US" sz="28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b="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is-I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7" y="5323607"/>
                <a:ext cx="11186160" cy="1303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31769" y="3466426"/>
                <a:ext cx="474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769" y="3466426"/>
                <a:ext cx="47410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73270" y="3428848"/>
                <a:ext cx="4921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270" y="3428848"/>
                <a:ext cx="49218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1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sp>
        <p:nvSpPr>
          <p:cNvPr id="34" name="object 2"/>
          <p:cNvSpPr/>
          <p:nvPr/>
        </p:nvSpPr>
        <p:spPr>
          <a:xfrm>
            <a:off x="1523" y="838199"/>
            <a:ext cx="11190733" cy="1487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8"/>
          <p:cNvSpPr/>
          <p:nvPr/>
        </p:nvSpPr>
        <p:spPr>
          <a:xfrm>
            <a:off x="2857500" y="1866900"/>
            <a:ext cx="3144012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9"/>
          <p:cNvSpPr/>
          <p:nvPr/>
        </p:nvSpPr>
        <p:spPr>
          <a:xfrm>
            <a:off x="2857500" y="2721864"/>
            <a:ext cx="3162300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0"/>
          <p:cNvSpPr/>
          <p:nvPr/>
        </p:nvSpPr>
        <p:spPr>
          <a:xfrm>
            <a:off x="2828544" y="3601211"/>
            <a:ext cx="3172968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1"/>
          <p:cNvSpPr txBox="1"/>
          <p:nvPr/>
        </p:nvSpPr>
        <p:spPr>
          <a:xfrm>
            <a:off x="6869430" y="1960626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8990838" y="1980438"/>
            <a:ext cx="350520" cy="14554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784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13"/>
          <p:cNvSpPr/>
          <p:nvPr/>
        </p:nvSpPr>
        <p:spPr>
          <a:xfrm>
            <a:off x="6729983" y="3511296"/>
            <a:ext cx="627887" cy="580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4"/>
          <p:cNvSpPr/>
          <p:nvPr/>
        </p:nvSpPr>
        <p:spPr>
          <a:xfrm>
            <a:off x="8842247" y="3497579"/>
            <a:ext cx="647700" cy="618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5"/>
          <p:cNvSpPr/>
          <p:nvPr/>
        </p:nvSpPr>
        <p:spPr>
          <a:xfrm>
            <a:off x="8410193" y="267462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6"/>
          <p:cNvSpPr/>
          <p:nvPr/>
        </p:nvSpPr>
        <p:spPr>
          <a:xfrm>
            <a:off x="7358633" y="2665476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7"/>
          <p:cNvSpPr/>
          <p:nvPr/>
        </p:nvSpPr>
        <p:spPr>
          <a:xfrm>
            <a:off x="1765935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9"/>
          <p:cNvSpPr txBox="1"/>
          <p:nvPr/>
        </p:nvSpPr>
        <p:spPr>
          <a:xfrm>
            <a:off x="2735200" y="4364988"/>
            <a:ext cx="352425" cy="180022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vert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3672460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21"/>
          <p:cNvSpPr txBox="1"/>
          <p:nvPr/>
        </p:nvSpPr>
        <p:spPr>
          <a:xfrm>
            <a:off x="4571619" y="4825235"/>
            <a:ext cx="352425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3495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7943850" y="2401061"/>
            <a:ext cx="334010" cy="61595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333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6345555" y="4825235"/>
            <a:ext cx="350520" cy="72136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250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7232523" y="4645403"/>
            <a:ext cx="352425" cy="108077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8163687" y="4364988"/>
            <a:ext cx="352425" cy="1800225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26"/>
          <p:cNvSpPr/>
          <p:nvPr/>
        </p:nvSpPr>
        <p:spPr>
          <a:xfrm>
            <a:off x="9023223" y="4508244"/>
            <a:ext cx="352425" cy="1455420"/>
          </a:xfrm>
          <a:custGeom>
            <a:avLst/>
            <a:gdLst/>
            <a:ahLst/>
            <a:cxnLst/>
            <a:rect l="l" t="t" r="r" b="b"/>
            <a:pathLst>
              <a:path w="352425" h="1455420">
                <a:moveTo>
                  <a:pt x="0" y="1455420"/>
                </a:moveTo>
                <a:lnTo>
                  <a:pt x="352044" y="1455420"/>
                </a:lnTo>
                <a:lnTo>
                  <a:pt x="352044" y="0"/>
                </a:lnTo>
                <a:lnTo>
                  <a:pt x="0" y="0"/>
                </a:lnTo>
                <a:lnTo>
                  <a:pt x="0" y="145542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8"/>
          <p:cNvSpPr/>
          <p:nvPr/>
        </p:nvSpPr>
        <p:spPr>
          <a:xfrm>
            <a:off x="1599057" y="5758685"/>
            <a:ext cx="627888" cy="5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9"/>
          <p:cNvSpPr/>
          <p:nvPr/>
        </p:nvSpPr>
        <p:spPr>
          <a:xfrm>
            <a:off x="8863966" y="5725158"/>
            <a:ext cx="627887" cy="647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0"/>
          <p:cNvSpPr/>
          <p:nvPr/>
        </p:nvSpPr>
        <p:spPr>
          <a:xfrm>
            <a:off x="2227707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1"/>
          <p:cNvSpPr/>
          <p:nvPr/>
        </p:nvSpPr>
        <p:spPr>
          <a:xfrm>
            <a:off x="3163444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499" y="0"/>
                </a:moveTo>
                <a:lnTo>
                  <a:pt x="317499" y="114299"/>
                </a:lnTo>
                <a:lnTo>
                  <a:pt x="393699" y="76199"/>
                </a:lnTo>
                <a:lnTo>
                  <a:pt x="336549" y="76199"/>
                </a:lnTo>
                <a:lnTo>
                  <a:pt x="336549" y="38099"/>
                </a:lnTo>
                <a:lnTo>
                  <a:pt x="393699" y="38099"/>
                </a:lnTo>
                <a:lnTo>
                  <a:pt x="317499" y="0"/>
                </a:lnTo>
                <a:close/>
              </a:path>
              <a:path w="431800" h="114300">
                <a:moveTo>
                  <a:pt x="3174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499" y="76199"/>
                </a:lnTo>
                <a:lnTo>
                  <a:pt x="317499" y="38099"/>
                </a:lnTo>
                <a:close/>
              </a:path>
              <a:path w="431800" h="114300">
                <a:moveTo>
                  <a:pt x="393699" y="38099"/>
                </a:moveTo>
                <a:lnTo>
                  <a:pt x="336549" y="38099"/>
                </a:lnTo>
                <a:lnTo>
                  <a:pt x="336549" y="76199"/>
                </a:lnTo>
                <a:lnTo>
                  <a:pt x="393699" y="76199"/>
                </a:lnTo>
                <a:lnTo>
                  <a:pt x="431799" y="57149"/>
                </a:lnTo>
                <a:lnTo>
                  <a:pt x="3936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2"/>
          <p:cNvSpPr/>
          <p:nvPr/>
        </p:nvSpPr>
        <p:spPr>
          <a:xfrm>
            <a:off x="4120516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3"/>
          <p:cNvSpPr/>
          <p:nvPr/>
        </p:nvSpPr>
        <p:spPr>
          <a:xfrm>
            <a:off x="501205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4"/>
          <p:cNvSpPr/>
          <p:nvPr/>
        </p:nvSpPr>
        <p:spPr>
          <a:xfrm>
            <a:off x="5912740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/>
          <p:cNvSpPr/>
          <p:nvPr/>
        </p:nvSpPr>
        <p:spPr>
          <a:xfrm>
            <a:off x="6757035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/>
          <p:cNvSpPr/>
          <p:nvPr/>
        </p:nvSpPr>
        <p:spPr>
          <a:xfrm>
            <a:off x="7662292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7"/>
          <p:cNvSpPr/>
          <p:nvPr/>
        </p:nvSpPr>
        <p:spPr>
          <a:xfrm>
            <a:off x="8584311" y="514146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/>
          <p:cNvSpPr txBox="1"/>
          <p:nvPr/>
        </p:nvSpPr>
        <p:spPr>
          <a:xfrm>
            <a:off x="5511928" y="4825235"/>
            <a:ext cx="334010" cy="617220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vert" wrap="square" lIns="0" tIns="1460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115"/>
              </a:spcBef>
            </a:pP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4" name="object 7"/>
          <p:cNvSpPr txBox="1"/>
          <p:nvPr/>
        </p:nvSpPr>
        <p:spPr>
          <a:xfrm>
            <a:off x="1599057" y="2857576"/>
            <a:ext cx="74180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</a:p>
        </p:txBody>
      </p:sp>
      <p:sp>
        <p:nvSpPr>
          <p:cNvPr id="65" name="object 6"/>
          <p:cNvSpPr txBox="1"/>
          <p:nvPr/>
        </p:nvSpPr>
        <p:spPr>
          <a:xfrm>
            <a:off x="1285494" y="1887092"/>
            <a:ext cx="1418589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12700">
              <a:lnSpc>
                <a:spcPct val="100000"/>
              </a:lnSpc>
              <a:spcBef>
                <a:spcPts val="100"/>
              </a:spcBef>
              <a:defRPr sz="26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dirty="0"/>
              <a:t>原始图像</a:t>
            </a:r>
          </a:p>
        </p:txBody>
      </p:sp>
      <p:sp>
        <p:nvSpPr>
          <p:cNvPr id="67" name="object 39"/>
          <p:cNvSpPr txBox="1"/>
          <p:nvPr/>
        </p:nvSpPr>
        <p:spPr>
          <a:xfrm>
            <a:off x="675233" y="1095247"/>
            <a:ext cx="109251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  <a:tabLst>
                <a:tab pos="463550" algn="l"/>
              </a:tabLst>
            </a:pPr>
            <a:r>
              <a:rPr sz="2600" spc="272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◼</a:t>
            </a:r>
            <a:r>
              <a:rPr sz="26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比较</a:t>
            </a:r>
            <a:r>
              <a:rPr sz="2600" spc="-29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在相同新维度</a:t>
            </a:r>
            <a:r>
              <a:rPr sz="26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下，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非线性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编码器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以学习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加有效</a:t>
            </a:r>
            <a:r>
              <a:rPr sz="26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  <a:r>
              <a:rPr sz="26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示</a:t>
            </a:r>
            <a:r>
              <a:rPr sz="2600" spc="-17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sz="2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object 6"/>
          <p:cNvSpPr txBox="1"/>
          <p:nvPr/>
        </p:nvSpPr>
        <p:spPr>
          <a:xfrm>
            <a:off x="1344167" y="3729481"/>
            <a:ext cx="1359916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6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sz="26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794" y="6529006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能用</a:t>
            </a:r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的地方都可以用</a:t>
            </a:r>
            <a:r>
              <a:rPr kumimoji="1" lang="en-US" altLang="zh-CN" dirty="0" smtClean="0"/>
              <a:t>AE</a:t>
            </a:r>
            <a:r>
              <a:rPr kumimoji="1" lang="zh-CN" altLang="en-US" dirty="0" smtClean="0"/>
              <a:t>代替：如推荐系统中的协同过滤、文本的隐含语义分析、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2926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自编码器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67" y="885551"/>
            <a:ext cx="9351433" cy="59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12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关于维度</a:t>
            </a:r>
            <a:r>
              <a:rPr lang="en-US" altLang="zh-CN" spc="515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数据空间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334" y="12888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540"/>
              </a:spcBef>
              <a:buFont typeface="Wingdings"/>
              <a:buChar char="◼"/>
              <a:tabLst>
                <a:tab pos="299720" algn="l"/>
              </a:tabLst>
            </a:pP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空间的维度可能非常大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0" y="1789175"/>
            <a:ext cx="6780275" cy="4692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6254496" y="2066467"/>
            <a:ext cx="5217229" cy="4137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7707248" y="6182664"/>
            <a:ext cx="25850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高维的数据</a:t>
            </a:r>
          </a:p>
        </p:txBody>
      </p:sp>
    </p:spTree>
    <p:extLst>
      <p:ext uri="{BB962C8B-B14F-4D97-AF65-F5344CB8AC3E}">
        <p14:creationId xmlns:p14="http://schemas.microsoft.com/office/powerpoint/2010/main" val="105103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09186" y="1627681"/>
            <a:ext cx="5197881" cy="3362459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基于重构的降维</a:t>
            </a:r>
            <a:endParaRPr lang="en-US" altLang="zh-CN" sz="3200" spc="-5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基于全局结构保持的降维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多维缩放（</a:t>
            </a:r>
            <a:r>
              <a:rPr lang="en-US" altLang="zh-CN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3200" spc="-5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Isomap</a:t>
            </a:r>
            <a:endParaRPr lang="zh-CN" alt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基于局部结构保持的降维</a:t>
            </a:r>
            <a:endParaRPr sz="3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944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9792288" cy="521229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多维缩放</a:t>
            </a:r>
            <a:r>
              <a:rPr lang="en-US" altLang="zh-CN" spc="14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Multiple Dimensional Scaling,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-5" dirty="0">
                <a:latin typeface="Microsoft YaHei" charset="-122"/>
                <a:ea typeface="Microsoft YaHei" charset="-122"/>
                <a:cs typeface="Microsoft YaHei" charset="-122"/>
              </a:rPr>
              <a:t>MDS)</a:t>
            </a:r>
            <a:endParaRPr lang="zh-CN" altLang="en-US" spc="-5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9888" y="1132565"/>
            <a:ext cx="1137919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9105" indent="-446405">
              <a:lnSpc>
                <a:spcPct val="100000"/>
              </a:lnSpc>
              <a:spcBef>
                <a:spcPts val="1710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问题形式化</a:t>
            </a:r>
            <a:r>
              <a:rPr lang="en-US" altLang="zh-CN" sz="2800" spc="-3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6305" lvl="1" indent="-446405">
              <a:spcBef>
                <a:spcPts val="1710"/>
              </a:spcBef>
              <a:buFont typeface="Wingdings" charset="2"/>
              <a:buChar char="l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给定空间中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任意两个点的距离</a:t>
            </a:r>
            <a:r>
              <a:rPr lang="en-US" altLang="zh-CN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点的精确坐标和维度是未知的。</a:t>
            </a:r>
            <a:endParaRPr lang="en-US" altLang="zh-CN" sz="2800" dirty="0">
              <a:solidFill>
                <a:srgbClr val="093E5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6305" lvl="1" indent="-446405">
              <a:spcBef>
                <a:spcPts val="1710"/>
              </a:spcBef>
              <a:buFont typeface="Wingdings" charset="2"/>
              <a:buChar char="l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距离保持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：我们希望将这些点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嵌入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到一个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低维的空间</a:t>
            </a: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中，使得新的空间中点对之间的距离和原始空间中的距离尽可能接近。</a:t>
            </a:r>
          </a:p>
          <a:p>
            <a:pPr marL="459105" marR="5080" indent="-446405">
              <a:lnSpc>
                <a:spcPts val="4680"/>
              </a:lnSpc>
              <a:spcBef>
                <a:spcPts val="375"/>
              </a:spcBef>
              <a:buFont typeface="Wingdings"/>
              <a:buChar char="◼"/>
              <a:tabLst>
                <a:tab pos="459105" algn="l"/>
                <a:tab pos="459740" algn="l"/>
              </a:tabLst>
            </a:pPr>
            <a:r>
              <a:rPr lang="zh-CN" altLang="en-US" sz="2800" dirty="0">
                <a:solidFill>
                  <a:srgbClr val="093E5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显然，投影到低维空间的形式不是唯一的，原因是低维空间的点经过平移、旋转和镜像后，点对之间的距离不变。</a:t>
            </a:r>
          </a:p>
          <a:p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5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例：绘制地图（城市嵌入）</a:t>
            </a:r>
            <a:endParaRPr lang="zh-CN" altLang="en-US" dirty="0"/>
          </a:p>
        </p:txBody>
      </p:sp>
      <p:sp>
        <p:nvSpPr>
          <p:cNvPr id="11" name="object 7"/>
          <p:cNvSpPr txBox="1"/>
          <p:nvPr/>
        </p:nvSpPr>
        <p:spPr>
          <a:xfrm>
            <a:off x="701749" y="5660337"/>
            <a:ext cx="49271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在平面坐标上据此标出这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个城市之间的相对位置，使之尽可能接近表中的距离数据</a:t>
            </a:r>
            <a:endParaRPr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7618394" y="4230393"/>
            <a:ext cx="358832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美国十个城市之间的飞行距离</a:t>
            </a:r>
            <a:endParaRPr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26" name="Picture 2" descr="https://img-blog.csdn.net/201803040537409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07" y="1852232"/>
            <a:ext cx="6488213" cy="21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g-blog.csdn.net/201803030452224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3" y="1767534"/>
            <a:ext cx="5145438" cy="389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-blog.csdn.net/201803030359066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40" y="1351295"/>
            <a:ext cx="562927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 令矩阵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charset="0"/>
                          </a:rPr>
                          <m:t>𝒁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∈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dirty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dirty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dirty="0">
                            <a:latin typeface="Cambria Math" charset="0"/>
                          </a:rPr>
                          <m:t>×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表示所有样本点在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dirty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维（低维）空间中的表示</a:t>
                </a:r>
                <a:endParaRPr lang="en-US" altLang="zh-CN" dirty="0"/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基本思想：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空间的欧式距离等于原始空间的欧式距离，例如</a:t>
                </a:r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 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 如何计算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600" dirty="0"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的形式化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8778" y="4593264"/>
            <a:ext cx="109522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高维空间点两两之间的距离矩阵尽可能地接近低维空间的距离矩阵。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问题看起来也有点像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矩阵近似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问题？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如果是矩阵近似问题，就可以用我们的老朋友</a:t>
            </a: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特征值分解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4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</p:spPr>
            <p:txBody>
              <a:bodyPr/>
              <a:lstStyle/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不失一般性，我们假设低维空间中的样本是中心化的，即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3F5D"/>
                    </a:solidFill>
                  </a:rPr>
                  <a:t>。</a:t>
                </a:r>
                <a:endParaRPr lang="en-US" altLang="zh-CN" dirty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093F5D"/>
                    </a:solidFill>
                  </a:rPr>
                  <a:t>，所以：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93F5D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−2</m:t>
                    </m:r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3F5D"/>
                    </a:solidFill>
                  </a:rPr>
                  <a:t>。</a:t>
                </a:r>
                <a:endParaRPr lang="en-US" altLang="zh-CN" dirty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endParaRPr lang="en-US" altLang="zh-CN" dirty="0"/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看起来和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相关，所以考虑内积矩阵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 dirty="0">
                        <a:latin typeface="Cambria Math" charset="0"/>
                      </a:rPr>
                      <m:t>𝒁</m:t>
                    </m:r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charset="0"/>
                            <a:cs typeface="Times New Roman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，用已知的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，再将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进行分解，得到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𝒁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  <a:blipFill>
                <a:blip r:embed="rId3"/>
                <a:stretch>
                  <a:fillRect l="-898" t="-9685" r="-4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4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0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</p:spPr>
            <p:txBody>
              <a:bodyPr/>
              <a:lstStyle/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。</a:t>
                </a:r>
                <a:endParaRPr lang="en-US" altLang="zh-CN" dirty="0">
                  <a:solidFill>
                    <a:srgbClr val="09405E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093F5D"/>
                    </a:solidFill>
                  </a:rPr>
                  <a:t>，所以：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93F5D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3F5D"/>
                                    </a:solidFill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−2</m:t>
                    </m:r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charset="0"/>
                            <a:cs typeface="Times New Roman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3F5D"/>
                    </a:solidFill>
                  </a:rPr>
                  <a:t>。</a:t>
                </a:r>
                <a:endParaRPr lang="en-US" altLang="zh-CN" dirty="0">
                  <a:solidFill>
                    <a:srgbClr val="093F5D"/>
                  </a:solidFill>
                </a:endParaRPr>
              </a:p>
              <a:p>
                <a:pPr marL="20638" indent="-20638">
                  <a:buFont typeface="Wingdings" charset="2"/>
                  <a:buChar char="n"/>
                  <a:tabLst>
                    <a:tab pos="290513" algn="l"/>
                  </a:tabLst>
                </a:pPr>
                <a:r>
                  <a:rPr lang="zh-CN" altLang="en-US" dirty="0"/>
                  <a:t>对上述等式两边求和（每行的距离和）</a:t>
                </a:r>
                <a:endParaRPr lang="en-US" altLang="zh-CN" dirty="0">
                  <a:solidFill>
                    <a:srgbClr val="093F5D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9493" cy="5237271"/>
              </a:xfrm>
              <a:blipFill rotWithShape="0">
                <a:blip r:embed="rId3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4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58779" y="3579936"/>
                <a:ext cx="6975756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3579936"/>
                <a:ext cx="6975756" cy="9741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11197" y="5719338"/>
                <a:ext cx="393223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3F5D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197" y="5719338"/>
                <a:ext cx="3932230" cy="974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05804" y="4649637"/>
                <a:ext cx="6123728" cy="1338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3F5D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limLow>
                        <m:limLow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0</m:t>
                          </m:r>
                        </m:lim>
                      </m:limLow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804" y="4649637"/>
                <a:ext cx="6123728" cy="13385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3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r>
              <a:rPr lang="zh-CN" altLang="en-US" dirty="0">
                <a:solidFill>
                  <a:srgbClr val="093F5D"/>
                </a:solidFill>
              </a:rPr>
              <a:t>类似的，得到</a:t>
            </a:r>
            <a:endParaRPr lang="en-US" altLang="zh-CN" dirty="0">
              <a:solidFill>
                <a:srgbClr val="093F5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03020" y="2027714"/>
                <a:ext cx="5521576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0" y="2027714"/>
                <a:ext cx="5521576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44034" y="2027714"/>
                <a:ext cx="5585696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034" y="2027714"/>
                <a:ext cx="5585696" cy="1022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3020" y="3363223"/>
                <a:ext cx="797211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  <a:cs typeface="Times New Roman" pitchFamily="18" charset="0"/>
                                </a:rPr>
                                <m:t>𝑁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0" y="3363223"/>
                <a:ext cx="7972118" cy="10604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52331" y="5845522"/>
                <a:ext cx="2923493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31" y="5845522"/>
                <a:ext cx="2923493" cy="974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52331" y="4622897"/>
                <a:ext cx="527496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31" y="4622897"/>
                <a:ext cx="5274969" cy="102297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125622" y="165838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（每行的距离和）</a:t>
            </a:r>
          </a:p>
        </p:txBody>
      </p:sp>
      <p:sp>
        <p:nvSpPr>
          <p:cNvPr id="12" name="矩形 11"/>
          <p:cNvSpPr/>
          <p:nvPr/>
        </p:nvSpPr>
        <p:spPr>
          <a:xfrm>
            <a:off x="403020" y="471088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（所有点对的距离和）</a:t>
            </a:r>
          </a:p>
        </p:txBody>
      </p:sp>
    </p:spTree>
    <p:extLst>
      <p:ext uri="{BB962C8B-B14F-4D97-AF65-F5344CB8AC3E}">
        <p14:creationId xmlns:p14="http://schemas.microsoft.com/office/powerpoint/2010/main" val="1264549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endParaRPr lang="en-US" altLang="zh-CN" dirty="0">
              <a:solidFill>
                <a:srgbClr val="093F5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0237" y="2111380"/>
                <a:ext cx="4016228" cy="113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2111380"/>
                <a:ext cx="4016228" cy="11380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0237" y="3504847"/>
                <a:ext cx="4809843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>
                                          <a:solidFill>
                                            <a:srgbClr val="09405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𝑁</m:t>
                      </m:r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3504847"/>
                <a:ext cx="4809843" cy="890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0237" y="5089061"/>
                <a:ext cx="3977179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||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089061"/>
                <a:ext cx="3977179" cy="890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 bwMode="auto">
          <a:xfrm>
            <a:off x="6058418" y="1854916"/>
            <a:ext cx="0" cy="463579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9405E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933312" y="2111380"/>
                <a:ext cx="4711290" cy="113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2111380"/>
                <a:ext cx="4711290" cy="11380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933312" y="3449788"/>
                <a:ext cx="4796506" cy="118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+|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3449788"/>
                <a:ext cx="4796506" cy="11853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845788" y="5031965"/>
                <a:ext cx="5096267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788" y="5031965"/>
                <a:ext cx="5096267" cy="8900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6845788" y="182103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（每行的平均距离）</a:t>
            </a:r>
          </a:p>
        </p:txBody>
      </p:sp>
      <p:sp>
        <p:nvSpPr>
          <p:cNvPr id="14" name="矩形 13"/>
          <p:cNvSpPr/>
          <p:nvPr/>
        </p:nvSpPr>
        <p:spPr>
          <a:xfrm>
            <a:off x="6933312" y="322015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（每列的平均距离）</a:t>
            </a:r>
          </a:p>
        </p:txBody>
      </p:sp>
      <p:sp>
        <p:nvSpPr>
          <p:cNvPr id="15" name="矩形 14"/>
          <p:cNvSpPr/>
          <p:nvPr/>
        </p:nvSpPr>
        <p:spPr>
          <a:xfrm>
            <a:off x="6882836" y="476739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（总的平均距离）</a:t>
            </a:r>
          </a:p>
        </p:txBody>
      </p:sp>
    </p:spTree>
    <p:extLst>
      <p:ext uri="{BB962C8B-B14F-4D97-AF65-F5344CB8AC3E}">
        <p14:creationId xmlns:p14="http://schemas.microsoft.com/office/powerpoint/2010/main" val="4140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9493" cy="5237271"/>
          </a:xfrm>
        </p:spPr>
        <p:txBody>
          <a:bodyPr/>
          <a:lstStyle/>
          <a:p>
            <a:pPr marL="20638" indent="-20638">
              <a:buFont typeface="Wingdings" charset="2"/>
              <a:buChar char="n"/>
              <a:tabLst>
                <a:tab pos="290513" algn="l"/>
              </a:tabLst>
            </a:pPr>
            <a:endParaRPr lang="en-US" altLang="zh-CN" dirty="0">
              <a:solidFill>
                <a:srgbClr val="093F5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 bwMode="auto">
          <a:xfrm>
            <a:off x="6058418" y="1854916"/>
            <a:ext cx="0" cy="463579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9405E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905534" y="2069380"/>
                <a:ext cx="431554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34" y="2069380"/>
                <a:ext cx="4315540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05534" y="4799398"/>
                <a:ext cx="5024196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34" y="4799398"/>
                <a:ext cx="5024196" cy="8900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33312" y="3434486"/>
                <a:ext cx="4337982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312" y="3434486"/>
                <a:ext cx="4337982" cy="8900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17761" y="1924469"/>
                <a:ext cx="4711290" cy="113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" y="1924469"/>
                <a:ext cx="4711290" cy="11380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17761" y="3262877"/>
                <a:ext cx="4796506" cy="118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+|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1" y="3262877"/>
                <a:ext cx="4796506" cy="11853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30237" y="4845054"/>
                <a:ext cx="5096267" cy="89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4845054"/>
                <a:ext cx="5096267" cy="8900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600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表示</a:t>
            </a:r>
            <a:r>
              <a:rPr lang="en-US" altLang="zh-CN" sz="26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600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2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54369" y="2885520"/>
                <a:ext cx="10481046" cy="3803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</m:e>
                          </m:nary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</m:e>
                          </m:nary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369" y="2885520"/>
                <a:ext cx="10481046" cy="38034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059487" y="1285033"/>
                <a:ext cx="9389173" cy="637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3F5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3F5D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>
                                      <a:solidFill>
                                        <a:srgbClr val="09405E"/>
                                      </a:solidFill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Sup>
                        <m:sSubSup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87" y="1285033"/>
                <a:ext cx="9389173" cy="6376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099957" y="1922643"/>
                <a:ext cx="2967351" cy="1626279"/>
              </a:xfrm>
              <a:prstGeom prst="rect">
                <a:avLst/>
              </a:prstGeom>
              <a:ln w="25400"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6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16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mr-IN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b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1600" dirty="0">
                  <a:solidFill>
                    <a:srgbClr val="09405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05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05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105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105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957" y="1922643"/>
                <a:ext cx="2967351" cy="1626279"/>
              </a:xfrm>
              <a:prstGeom prst="rect">
                <a:avLst/>
              </a:prstGeom>
              <a:blipFill>
                <a:blip r:embed="rId5"/>
                <a:stretch>
                  <a:fillRect l="-2954" t="-51145" b="-78626"/>
                </a:stretch>
              </a:blipFill>
              <a:ln w="25400"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76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降维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892" y="1334153"/>
            <a:ext cx="116391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665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降维或嵌入是指将原始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高维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据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映</a:t>
            </a:r>
            <a:r>
              <a:rPr lang="zh-CN" altLang="en-US" sz="2800" spc="-1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射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到低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spc="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9900" marR="5080" indent="-457200">
              <a:lnSpc>
                <a:spcPct val="150000"/>
              </a:lnSpc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本质的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想法</a:t>
            </a:r>
            <a:r>
              <a:rPr lang="zh-CN" altLang="en-US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高度冗余的数据通常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被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压缩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800" spc="-7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800" spc="-17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即高维复杂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数据的本质维度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可能比较小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度较小。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3" y="3150035"/>
            <a:ext cx="5947834" cy="26630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6800" y="6028267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90090" y="6045201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本质维度为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52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</m:e>
                        </m:nary>
                        <m:f>
                          <m:f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mr-IN" altLang="zh-C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mr-IN" altLang="zh-CN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用矩阵表示：</a:t>
                </a:r>
                <a:r>
                  <a:rPr lang="en-US" altLang="zh-CN" b="1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cs typeface="Times New Roman" pitchFamily="18" charset="0"/>
                      </a:rPr>
                      <m:t>𝑩</m:t>
                    </m:r>
                    <m:r>
                      <a:rPr lang="en-US" altLang="zh-CN" b="1" i="0" dirty="0" smtClean="0">
                        <a:latin typeface="Cambria Math" charset="0"/>
                        <a:cs typeface="Times New Roman" pitchFamily="18" charset="0"/>
                      </a:rPr>
                      <m:t>=−</m:t>
                    </m:r>
                    <m:f>
                      <m:fPr>
                        <m:ctrlPr>
                          <a:rPr lang="mr-IN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charset="0"/>
                            <a:cs typeface="Times New Roman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𝑱𝑫𝑱</m:t>
                    </m:r>
                  </m:oMath>
                </a14:m>
                <a:r>
                  <a:rPr lang="zh-CN" altLang="en-US" b="1" dirty="0">
                    <a:latin typeface="Cambria Math" charset="0"/>
                    <a:ea typeface="Cambria Math" charset="0"/>
                    <a:cs typeface="Cambria Math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𝑱</m:t>
                    </m:r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中心化矩阵</a:t>
                </a:r>
                <a:r>
                  <a:rPr lang="zh-CN" altLang="en-US" dirty="0">
                    <a:latin typeface="Cambria Math" charset="0"/>
                    <a:ea typeface="Cambria Math" charset="0"/>
                    <a:cs typeface="Cambria Math" charset="0"/>
                  </a:rPr>
                  <a:t>，</a:t>
                </a:r>
                <a:r>
                  <a:rPr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r>
                      <a:rPr lang="en-US" altLang="zh-CN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b="1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1,1,…,1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𝑫𝑱</m:t>
                    </m:r>
                  </m:oMath>
                </a14:m>
                <a:r>
                  <a:rPr lang="zh-CN" altLang="en-US" dirty="0"/>
                  <a:t>为从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</m:oMath>
                </a14:m>
                <a:r>
                  <a:rPr lang="zh-CN" altLang="en-US" dirty="0"/>
                  <a:t>中的每个元素里减去列均值，</a:t>
                </a:r>
                <a:r>
                  <a:rPr lang="en-US" altLang="zh-CN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𝑱𝑫𝑱</m:t>
                    </m:r>
                  </m:oMath>
                </a14:m>
                <a:r>
                  <a:rPr lang="zh-CN" altLang="en-US" dirty="0"/>
                  <a:t>的作用就是在此基础上再减去行均值，因此中心化矩阵的作用就是把元素的中心平移到坐标原点。</a:t>
                </a:r>
              </a:p>
              <a:p>
                <a:pPr lvl="1"/>
                <a:r>
                  <a:rPr lang="zh-CN" altLang="en-US" sz="2800" dirty="0"/>
                  <a:t> 中心化过程相当于平移，并不会改变低维度点之间的距离。</a:t>
                </a:r>
                <a:endParaRPr lang="en-US" altLang="zh-CN" sz="28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r="-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的推导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8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833" y="1147763"/>
                <a:ext cx="11355572" cy="5237271"/>
              </a:xfrm>
            </p:spPr>
            <p:txBody>
              <a:bodyPr/>
              <a:lstStyle/>
              <a:p>
                <a:r>
                  <a:rPr kumimoji="1" lang="zh-CN" altLang="en-US" sz="2400" dirty="0"/>
                  <a:t> 对矩阵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charset="0"/>
                      </a:rPr>
                      <m:t>𝑨</m:t>
                    </m:r>
                  </m:oMath>
                </a14:m>
                <a:r>
                  <a:rPr kumimoji="1" lang="zh-CN" altLang="en-US" sz="2400" dirty="0"/>
                  <a:t>，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zh-CN" altLang="en-US" sz="2400" dirty="0"/>
                  <a:t>类似的，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2400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i="1" dirty="0"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sz="2400" b="1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400" b="1" i="1" dirty="0">
                        <a:latin typeface="Cambria Math" charset="0"/>
                      </a:rPr>
                      <m:t>𝑨</m:t>
                    </m:r>
                  </m:oMath>
                </a14:m>
                <a:r>
                  <a:rPr kumimoji="1" lang="zh-CN" altLang="en-US" sz="2400" dirty="0"/>
                  <a:t>的</a:t>
                </a:r>
                <a:r>
                  <a:rPr lang="zh-CN" altLang="en-US" sz="2400" dirty="0"/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列的每个元素都是</a:t>
                </a:r>
                <a14:m>
                  <m:oMath xmlns:m="http://schemas.openxmlformats.org/officeDocument/2006/math">
                    <m:r>
                      <a:rPr kumimoji="1" lang="en-US" altLang="zh-CN" sz="2400" b="1" i="1" dirty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sz="2400" dirty="0"/>
                  <a:t>中第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列的均值。</a:t>
                </a:r>
                <a:endParaRPr lang="en-US" altLang="zh-CN" sz="2400" dirty="0"/>
              </a:p>
              <a:p>
                <a:r>
                  <a:rPr lang="zh-CN" altLang="en-US" sz="2400" dirty="0"/>
                  <a:t>因此定义中心化矩阵：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𝑱</m:t>
                    </m:r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altLang="zh-CN" sz="24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4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𝑫𝑱</m:t>
                    </m:r>
                  </m:oMath>
                </a14:m>
                <a:r>
                  <a:rPr lang="zh-CN" altLang="en-US" sz="2400" dirty="0"/>
                  <a:t>为从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</m:oMath>
                </a14:m>
                <a:r>
                  <a:rPr lang="zh-CN" altLang="en-US" sz="2400" dirty="0"/>
                  <a:t>中的每个元素里减去列均值，</a:t>
                </a:r>
                <a:r>
                  <a:rPr lang="en-US" altLang="zh-CN" sz="24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𝑱𝑫𝑱</m:t>
                    </m:r>
                  </m:oMath>
                </a14:m>
                <a:r>
                  <a:rPr lang="zh-CN" altLang="en-US" sz="2400" dirty="0"/>
                  <a:t>的作用就是在此基础上再减去行均值，因此中心化矩阵的作用就是把元素分布的中心平移到坐标原点。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833" y="1147763"/>
                <a:ext cx="11355572" cy="5237271"/>
              </a:xfrm>
              <a:blipFill rotWithShape="0">
                <a:blip r:embed="rId2"/>
                <a:stretch>
                  <a:fillRect l="-751" r="-3489" b="-6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89080"/>
            <a:ext cx="5400675" cy="392112"/>
          </a:xfrm>
        </p:spPr>
        <p:txBody>
          <a:bodyPr/>
          <a:lstStyle/>
          <a:p>
            <a:r>
              <a:rPr kumimoji="1" lang="zh-CN" altLang="en-US" dirty="0"/>
              <a:t>补充：中心化矩阵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211524" y="1454542"/>
                <a:ext cx="11794126" cy="2540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2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sz="2200" b="1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𝑨</m:t>
                      </m:r>
                      <m:r>
                        <a:rPr lang="en-US" altLang="zh-CN" sz="2200" b="1" i="0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sSup>
                        <m:sSupPr>
                          <m:ctrlPr>
                            <a:rPr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200" b="1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2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sz="2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200" b="0" i="1" dirty="0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r>
                                        <a:rPr lang="en-US" altLang="zh-CN" sz="22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2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zh-CN" sz="2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sz="22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altLang="zh-CN" sz="22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mr-IN" altLang="zh-CN" sz="22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…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is-I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zh-CN" sz="2200" b="0" i="1" dirty="0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2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524" y="1454542"/>
                <a:ext cx="11794126" cy="25404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238906" y="1085210"/>
                <a:ext cx="399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行的每个元素都是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solidFill>
                          <a:srgbClr val="09405E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行的均值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06" y="1085210"/>
                <a:ext cx="39949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0" t="-8197" r="-15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46088" indent="-446088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zh-CN" b="1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 dirty="0">
                        <a:latin typeface="Cambria Math" charset="0"/>
                      </a:rPr>
                      <m:t>𝒁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做特征值分解</a:t>
                </a:r>
                <a:r>
                  <a:rPr lang="zh-CN" altLang="en-US" dirty="0"/>
                  <a:t>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𝑩</m:t>
                    </m:r>
                    <m:r>
                      <a:rPr lang="en-US" altLang="zh-CN" sz="3200" b="0" i="1" smtClean="0">
                        <a:latin typeface="Cambria Math"/>
                      </a:rPr>
                      <m:t>=</m:t>
                    </m:r>
                    <m:r>
                      <a:rPr lang="en-US" altLang="zh-CN" sz="3200" b="1" i="1" smtClean="0">
                        <a:latin typeface="Cambria Math"/>
                      </a:rPr>
                      <m:t>𝑽</m:t>
                    </m:r>
                    <m:r>
                      <a:rPr lang="en-US" altLang="zh-CN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𝜦</m:t>
                    </m:r>
                    <m:sSup>
                      <m:sSupPr>
                        <m:ctrlPr>
                          <a:rPr lang="ar-AE" altLang="zh-CN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600" dirty="0"/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𝜦</m:t>
                    </m:r>
                    <m:r>
                      <a:rPr lang="ar-AE" altLang="zh-CN" sz="2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latin typeface="Cambria Math"/>
                      </a:rPr>
                      <m:t>𝑑𝑖𝑎𝑔</m:t>
                    </m:r>
                    <m:d>
                      <m:dPr>
                        <m:ctrlPr>
                          <a:rPr lang="en-US" altLang="zh-CN" sz="26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altLang="zh-CN" sz="2600" b="0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altLang="zh-CN" sz="26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600" b="0" i="1" smtClean="0">
                            <a:latin typeface="Cambria Math"/>
                          </a:rPr>
                          <m:t>……</m:t>
                        </m:r>
                        <m:sSub>
                          <m:sSubPr>
                            <m:ctrlPr>
                              <a:rPr lang="en-US" altLang="zh-CN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altLang="zh-CN" sz="26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  <m:r>
                      <a:rPr lang="zh-CN" altLang="en-US" sz="2600" b="0" i="0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6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altLang="zh-CN" sz="2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6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r>
                      <a:rPr lang="en-US" altLang="zh-CN" sz="2600" i="1">
                        <a:latin typeface="Cambria Math"/>
                      </a:rPr>
                      <m:t>……</m:t>
                    </m:r>
                    <m:sSub>
                      <m:sSubPr>
                        <m:ctrlPr>
                          <a:rPr lang="en-US" altLang="zh-CN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sz="26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&gt;</m:t>
                    </m:r>
                    <m:r>
                      <a:rPr lang="en-US" altLang="zh-CN" sz="2600" b="0" i="1" smtClean="0">
                        <a:latin typeface="Cambria Math"/>
                      </a:rPr>
                      <m:t>0</m:t>
                    </m:r>
                  </m:oMath>
                </a14:m>
                <a:endParaRPr lang="en-US" altLang="zh-CN" sz="2600" b="0" dirty="0"/>
              </a:p>
              <a:p>
                <a:pPr marL="0" indent="0">
                  <a:buNone/>
                </a:pPr>
                <a:r>
                  <a:rPr lang="en-US" altLang="zh-CN" sz="26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/>
                      </a:rPr>
                      <m:t>𝑽</m:t>
                    </m:r>
                  </m:oMath>
                </a14:m>
                <a:r>
                  <a:rPr lang="zh-CN" altLang="en-US" sz="2600" dirty="0"/>
                  <a:t>是对应的特征向量组成的矩阵，则</a:t>
                </a:r>
                <a:endParaRPr lang="en-US" altLang="zh-CN" sz="26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>
                          <a:latin typeface="Cambria Math"/>
                        </a:rPr>
                        <m:t>𝒁</m:t>
                      </m:r>
                      <m:r>
                        <a:rPr lang="en-US" altLang="zh-CN" sz="3200" b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sz="32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2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sz="3200" b="1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200" b="0" i="0" dirty="0" smtClean="0"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3200" b="1" dirty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zh-CN" sz="32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US" altLang="zh-CN" sz="3200" b="0" i="1" dirty="0">
                              <a:latin typeface="Cambria Math"/>
                            </a:rPr>
                            <m:t>×</m:t>
                          </m:r>
                          <m:r>
                            <a:rPr lang="en-US" altLang="zh-CN" sz="3200" b="0" i="1" dirty="0" smtClean="0">
                              <a:latin typeface="Cambria Math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sz="2600" i="1" dirty="0">
                  <a:latin typeface="Cambria Math"/>
                </a:endParaRPr>
              </a:p>
              <a:p>
                <a:pPr marL="446088" indent="-446088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实际上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我们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charset="0"/>
                        <a:cs typeface="Times New Roman" panose="02020603050405020304" pitchFamily="18" charset="0"/>
                      </a:rPr>
                      <m:t>使用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charset="0"/>
                        <a:cs typeface="Times New Roman" panose="02020603050405020304" pitchFamily="18" charset="0"/>
                      </a:rPr>
                      <m:t>值</m:t>
                    </m:r>
                    <m:r>
                      <a:rPr lang="zh-CN" altLang="en-US" i="1" dirty="0" smtClean="0">
                        <a:latin typeface="Cambria Math" charset="0"/>
                        <a:cs typeface="Times New Roman" panose="02020603050405020304" pitchFamily="18" charset="0"/>
                      </a:rPr>
                      <m:t>矩阵</m:t>
                    </m:r>
                    <m:r>
                      <a:rPr lang="zh-CN" altLang="en-US" b="0" i="1" dirty="0" smtClean="0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ar-AE" altLang="zh-C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𝜦</m:t>
                        </m:r>
                      </m:e>
                    </m:acc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𝑑𝑖𝑎𝑔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……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i="1">
                            <a:latin typeface="Cambria Math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el-GR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zh-CN" altLang="en-US" b="0" i="1" smtClean="0">
                                <a:latin typeface="Cambria Math" charset="0"/>
                              </a:rPr>
                              <m:t>‘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MDS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13482" y="5399764"/>
                <a:ext cx="3906198" cy="652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𝒁</m:t>
                      </m:r>
                      <m:r>
                        <a:rPr lang="en-US" altLang="zh-CN" sz="3200" i="1" dirty="0" smtClean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3200" b="1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</m:e>
                          </m:acc>
                        </m:e>
                        <m:sup>
                          <m:r>
                            <a:rPr lang="en-US" altLang="zh-CN" sz="3200" b="0" i="1" dirty="0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1/2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sz="32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32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3200" i="1" dirty="0">
                          <a:solidFill>
                            <a:srgbClr val="09405E"/>
                          </a:solidFill>
                          <a:latin typeface="Cambria Math"/>
                          <a:cs typeface="Segoe UI" panose="020B0502040204020203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3200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altLang="zh-CN" sz="3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32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Segoe UI" panose="020B0502040204020203" pitchFamily="34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3200" b="0" i="1" dirty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3200" i="1" dirty="0">
                              <a:solidFill>
                                <a:srgbClr val="09405E"/>
                              </a:solidFill>
                              <a:latin typeface="Cambria Math"/>
                              <a:cs typeface="Segoe UI" panose="020B0502040204020203" pitchFamily="34" charset="0"/>
                            </a:rPr>
                            <m:t>×</m:t>
                          </m:r>
                          <m:r>
                            <a:rPr lang="en-US" altLang="zh-CN" sz="32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Segoe UI" panose="020B0502040204020203" pitchFamily="34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CN" altLang="en-US" sz="3200" i="1" dirty="0">
                  <a:solidFill>
                    <a:srgbClr val="09405E"/>
                  </a:solidFill>
                  <a:latin typeface="Cambria Math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482" y="5399764"/>
                <a:ext cx="3906198" cy="6521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71903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/>
                  <a:t>输入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距离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charset="0"/>
                      </a:rPr>
                      <m:t>矩阵</m:t>
                    </m:r>
                    <m:r>
                      <a:rPr lang="en-US" altLang="zh-CN" b="0" i="0" smtClean="0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低维空间的维数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/>
                  <a:t>算法过程</a:t>
                </a:r>
                <a:r>
                  <a:rPr lang="en-US" altLang="zh-CN" dirty="0"/>
                  <a:t>:</a:t>
                </a:r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输入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2800" b="0" i="0" smtClean="0"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 dirty="0"/>
                      <m:t>计算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i="1">
                            <a:latin typeface="Cambria Math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b="0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latin typeface="Cambria Math" charset="0"/>
                      </a:rPr>
                      <m:t>计算</m:t>
                    </m:r>
                    <m:r>
                      <a:rPr lang="en-US" altLang="zh-CN" sz="2800" b="1" i="1" smtClean="0">
                        <a:latin typeface="Cambria Math"/>
                      </a:rPr>
                      <m:t>𝑩</m:t>
                    </m:r>
                    <m:r>
                      <a:rPr lang="en-US" altLang="zh-CN" sz="2800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𝑩</m:t>
                    </m:r>
                  </m:oMath>
                </a14:m>
                <a:r>
                  <a:rPr lang="zh-CN" altLang="en-US" sz="2800" dirty="0"/>
                  <a:t>做特征值分解</a:t>
                </a:r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zh-CN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𝜦</m:t>
                        </m:r>
                      </m:e>
                    </m:acc>
                  </m:oMath>
                </a14:m>
                <a:r>
                  <a:rPr lang="zh-CN" altLang="en-US" sz="2800" dirty="0"/>
                  <a:t> 是包含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b="0" dirty="0"/>
                  <a:t>个最大特征值的对角矩阵</a:t>
                </a:r>
                <a:r>
                  <a:rPr lang="en-US" altLang="zh-CN" sz="2800" b="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altLang="zh-CN" sz="2800" b="0" dirty="0"/>
                  <a:t> </a:t>
                </a:r>
                <a:r>
                  <a:rPr lang="zh-CN" altLang="en-US" sz="2800" dirty="0"/>
                  <a:t>是特征向量组成的矩阵</a:t>
                </a:r>
                <a:endParaRPr lang="en-US" altLang="zh-CN" sz="2800" b="0" dirty="0"/>
              </a:p>
              <a:p>
                <a:pPr marL="0" indent="0">
                  <a:buNone/>
                </a:pPr>
                <a:r>
                  <a:rPr lang="zh-CN" altLang="en-US" b="1" dirty="0"/>
                  <a:t>输出</a:t>
                </a:r>
                <a:r>
                  <a:rPr lang="en-US" altLang="zh-CN" dirty="0"/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charset="0"/>
                          </a:rPr>
                          <m:t>𝒁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ar-AE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𝜦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  <m:r>
                          <a:rPr lang="en-US" altLang="zh-CN" i="1">
                            <a:latin typeface="Cambria Math"/>
                          </a:rPr>
                          <m:t>/</m:t>
                        </m:r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𝑽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71903" cy="5237271"/>
              </a:xfrm>
              <a:blipFill rotWithShape="0"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MDS</a:t>
            </a:r>
            <a:r>
              <a:rPr lang="zh-CN" altLang="en-US" dirty="0"/>
              <a:t>算法过程</a:t>
            </a:r>
          </a:p>
        </p:txBody>
      </p:sp>
    </p:spTree>
    <p:extLst>
      <p:ext uri="{BB962C8B-B14F-4D97-AF65-F5344CB8AC3E}">
        <p14:creationId xmlns:p14="http://schemas.microsoft.com/office/powerpoint/2010/main" val="8412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06651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假设我们有</a:t>
            </a:r>
            <a:r>
              <a:rPr lang="en-US" altLang="zh-CN" dirty="0"/>
              <a:t>5</a:t>
            </a:r>
            <a:r>
              <a:rPr lang="zh-CN" altLang="en-US" dirty="0"/>
              <a:t>种水果：</a:t>
            </a:r>
            <a:r>
              <a:rPr lang="zh-CN" altLang="en-US" dirty="0" smtClean="0"/>
              <a:t>苹果、香蕉、橙子、葡萄和菠萝。</a:t>
            </a:r>
            <a:r>
              <a:rPr lang="zh-CN" altLang="en-US" dirty="0"/>
              <a:t>我们对这些水果进行了甜度（</a:t>
            </a:r>
            <a:r>
              <a:rPr lang="en-US" altLang="zh-CN" dirty="0"/>
              <a:t>Sweetness</a:t>
            </a:r>
            <a:r>
              <a:rPr lang="zh-CN" altLang="en-US" dirty="0"/>
              <a:t>）、酸度（</a:t>
            </a:r>
            <a:r>
              <a:rPr lang="en-US" altLang="zh-CN" dirty="0"/>
              <a:t>Sourness</a:t>
            </a:r>
            <a:r>
              <a:rPr lang="zh-CN" altLang="en-US" dirty="0"/>
              <a:t>）和多汁程度（</a:t>
            </a:r>
            <a:r>
              <a:rPr lang="en-US" altLang="zh-CN" dirty="0"/>
              <a:t>Juiciness</a:t>
            </a:r>
            <a:r>
              <a:rPr lang="zh-CN" altLang="en-US" dirty="0"/>
              <a:t>）的评分。评分数据如下：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MDS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3002757"/>
            <a:ext cx="24561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苹果</a:t>
            </a:r>
            <a:r>
              <a:rPr lang="is-I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is-I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(6, 4, 5) </a:t>
            </a:r>
            <a:endParaRPr lang="is-I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香蕉</a:t>
            </a:r>
            <a:r>
              <a:rPr lang="is-I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is-I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(8, 1, 3) </a:t>
            </a:r>
            <a:endParaRPr lang="is-I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橙子</a:t>
            </a:r>
            <a:r>
              <a:rPr lang="is-I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is-I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(5, 7, 6) </a:t>
            </a:r>
            <a:endParaRPr lang="is-I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葡萄</a:t>
            </a:r>
            <a:r>
              <a:rPr lang="is-I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is-I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(7, 3, 4) </a:t>
            </a:r>
            <a:endParaRPr lang="is-I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菠萝</a:t>
            </a:r>
            <a:r>
              <a:rPr lang="is-I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is-I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(4, 6, 8)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775200" y="2739682"/>
                <a:ext cx="31884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计算距离矩阵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𝑖𝑗</m:t>
                        </m:r>
                      </m:sub>
                    </m:sSub>
                  </m:oMath>
                </a14:m>
                <a:endParaRPr lang="zh-CN" altLang="en-US" sz="2800" b="1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0" y="2739682"/>
                <a:ext cx="3188437" cy="557910"/>
              </a:xfrm>
              <a:prstGeom prst="rect">
                <a:avLst/>
              </a:prstGeom>
              <a:blipFill rotWithShape="0">
                <a:blip r:embed="rId2"/>
                <a:stretch>
                  <a:fillRect l="-3824" t="-10870" b="-22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55707"/>
              </p:ext>
            </p:extLst>
          </p:nvPr>
        </p:nvGraphicFramePr>
        <p:xfrm>
          <a:off x="4775200" y="3322295"/>
          <a:ext cx="65358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300"/>
                <a:gridCol w="1089300"/>
                <a:gridCol w="1089300"/>
                <a:gridCol w="1089300"/>
                <a:gridCol w="1089300"/>
                <a:gridCol w="1089300"/>
              </a:tblGrid>
              <a:tr h="434817"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苹果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香蕉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橙子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葡萄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菠萝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434817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苹果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4.69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3.74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2.45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3.32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434817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香蕉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4.69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6.56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3.32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6.56 </a:t>
                      </a:r>
                    </a:p>
                  </a:txBody>
                  <a:tcPr/>
                </a:tc>
              </a:tr>
              <a:tr h="434817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橙子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3.74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6.56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5.29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2.45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434817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葡萄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2.45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3.32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5.29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5.29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434817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菠萝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3.32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6.56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2.45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5.29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56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MDS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8304" y="1147763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计算中心化矩阵</a:t>
            </a:r>
            <a:endParaRPr lang="zh-CN" altLang="en-US" sz="2400" b="1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2447" y="1624816"/>
                <a:ext cx="5745034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𝑱</m:t>
                      </m:r>
                      <m:r>
                        <a:rPr lang="en-US" altLang="zh-CN" sz="2400" b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0.8 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0.2 0.8 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0.2 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 b="1">
                                    <a:solidFill>
                                      <a:srgbClr val="09405E"/>
                                    </a:solidFill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4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0.2 0.8 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0.2 0.8 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0.2 0.8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7" y="1624816"/>
                <a:ext cx="5745034" cy="18457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8586" y="3751687"/>
                <a:ext cx="4125939" cy="523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3.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计算距离平方矩阵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400" b="1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86" y="3751687"/>
                <a:ext cx="4125939" cy="523477"/>
              </a:xfrm>
              <a:prstGeom prst="rect">
                <a:avLst/>
              </a:prstGeom>
              <a:blipFill rotWithShape="0">
                <a:blip r:embed="rId3"/>
                <a:stretch>
                  <a:fillRect l="-2216" t="-5814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2447" y="4449489"/>
                <a:ext cx="5108771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0.00 21.98 13.99 6.00 11.02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hr-HR" altLang="zh-CN" sz="2400">
                                    <a:solidFill>
                                      <a:srgbClr val="09405E"/>
                                    </a:solidFill>
                                  </a:rPr>
                                  <m:t>21.98 0.00 43.03 11.02 43.03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400" b="0" i="1" dirty="0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smtClean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13.99 43.03 0.00 28.00 6.00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6.00 11.02 28.00 0.00 28.00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0" i="0" smtClean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.02 43.03 6.00 28.00 0.00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7" y="4449489"/>
                <a:ext cx="5108771" cy="18457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259454" y="1147762"/>
                <a:ext cx="533873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4.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中心化矩阵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𝑱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距离平方矩阵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𝑫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计算内积矩阵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/>
                      </a:rPr>
                      <m:t>𝑩</m:t>
                    </m:r>
                  </m:oMath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1147762"/>
                <a:ext cx="5338731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2397"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259454" y="2262320"/>
                <a:ext cx="188327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𝑩</m:t>
                      </m:r>
                      <m:r>
                        <a:rPr lang="en-US" altLang="zh-CN" sz="2400" b="1" dirty="0">
                          <a:solidFill>
                            <a:srgbClr val="09405E"/>
                          </a:solidFill>
                          <a:latin typeface="Cambria Math" charset="0"/>
                          <a:cs typeface="Times New Roman" pitchFamily="18" charset="0"/>
                        </a:rPr>
                        <m:t>=−</m:t>
                      </m:r>
                      <m:f>
                        <m:fPr>
                          <m:ctrlPr>
                            <a:rPr lang="mr-IN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𝑱𝑫𝑱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2262320"/>
                <a:ext cx="1883272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716621" y="3133703"/>
                <a:ext cx="5093895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is-I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tr-TR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2.12 </m:t>
                                </m:r>
                                <m:r>
                                  <m:rPr>
                                    <m:nor/>
                                  </m:rPr>
                                  <a:rPr lang="tr-TR" altLang="zh-CN" sz="2400" b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2.27 </m:t>
                                </m:r>
                                <m:r>
                                  <m:rPr>
                                    <m:nor/>
                                  </m:rPr>
                                  <a:rPr lang="tr-TR" altLang="zh-CN" sz="2400" b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1.07 1.12 0.11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cs-CZ" altLang="zh-CN" sz="2400" b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cs-CZ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2.27 15.33 </m:t>
                                </m:r>
                                <m:r>
                                  <m:rPr>
                                    <m:nor/>
                                  </m:rPr>
                                  <a:rPr lang="cs-CZ" altLang="zh-CN" sz="2400" b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cs-CZ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8.99 5.21 </m:t>
                                </m:r>
                                <m:r>
                                  <m:rPr>
                                    <m:nor/>
                                  </m:rPr>
                                  <a:rPr lang="cs-CZ" altLang="zh-CN" sz="2400" b="1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cs-CZ" altLang="zh-CN" sz="2400">
                                    <a:solidFill>
                                      <a:srgbClr val="09405E"/>
                                    </a:solidFill>
                                    <a:latin typeface="Microsoft YaHei" charset="-122"/>
                                    <a:ea typeface="Microsoft YaHei" charset="-122"/>
                                    <a:cs typeface="Microsoft YaHei" charset="-122"/>
                                  </a:rPr>
                                  <m:t>9.29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4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nb-NO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1.07 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8.99 9.72 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6.07 6.42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1.12 5.21 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6.07 6.12 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nb-NO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6.37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0.11 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9.29 6.42 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 b="1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r-HR" altLang="zh-CN" sz="2400">
                                          <a:solidFill>
                                            <a:srgbClr val="09405E"/>
                                          </a:solidFill>
                                          <a:latin typeface="Microsoft YaHei" charset="-122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6.37 9.13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21" y="3133703"/>
                <a:ext cx="5093895" cy="184576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59454" y="5141537"/>
                <a:ext cx="4720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：计算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𝑩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特征值和特征向量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4" y="5141537"/>
                <a:ext cx="472078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67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47482" y="5765274"/>
                <a:ext cx="636560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hr-HR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≈ 32.32</m:t>
                    </m:r>
                  </m:oMath>
                </a14:m>
                <a:r>
                  <a:rPr lang="zh-CN" altLang="hr-HR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≈ (</m:t>
                    </m:r>
                    <m:r>
                      <a:rPr lang="hr-HR" altLang="zh-CN" sz="20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0.02 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0.63 </m:t>
                    </m:r>
                    <m:r>
                      <a:rPr lang="hr-HR" altLang="zh-CN" sz="20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0.48 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0.36 </m:t>
                    </m:r>
                    <m:r>
                      <a:rPr lang="en-US" altLang="zh-CN" sz="20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hr-HR" altLang="zh-CN" sz="20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0.49) </m:t>
                    </m:r>
                  </m:oMath>
                </a14:m>
                <a:endParaRPr lang="hr-HR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r-HR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hr-HR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≈ </a:t>
                </a:r>
                <a:r>
                  <a:rPr lang="hr-HR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6.39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hr-HR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hr-HR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≈ (</m:t>
                    </m:r>
                    <m:r>
                      <a:rPr lang="hr-HR" altLang="zh-CN" sz="20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0.53 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0.59 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0.33 </m:t>
                    </m:r>
                    <m:r>
                      <a:rPr lang="en-US" altLang="zh-CN" sz="20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hr-HR" altLang="zh-CN" sz="2000" b="1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0.50 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   </m:t>
                    </m:r>
                    <m:r>
                      <a:rPr lang="hr-HR" altLang="zh-CN" sz="20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0.10)</m:t>
                    </m:r>
                  </m:oMath>
                </a14:m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482" y="5765274"/>
                <a:ext cx="6365604" cy="707886"/>
              </a:xfrm>
              <a:prstGeom prst="rect">
                <a:avLst/>
              </a:prstGeom>
              <a:blipFill rotWithShape="0">
                <a:blip r:embed="rId9"/>
                <a:stretch>
                  <a:fillRect l="-96" t="-56034" b="-715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0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07" y="3679933"/>
            <a:ext cx="4500371" cy="311629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例子：</a:t>
            </a:r>
            <a:r>
              <a:rPr kumimoji="1" lang="en-US" altLang="zh-CN" dirty="0" smtClean="0"/>
              <a:t>MDS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8304" y="1147763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6.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计算降维后的新坐标</a:t>
            </a:r>
            <a:endParaRPr lang="zh-CN" altLang="en-US" sz="2400" b="1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9332" y="1640939"/>
                <a:ext cx="3059876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vi-VN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𝑽</m:t>
                          </m:r>
                        </m:e>
                      </m:acc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r-HR" altLang="zh-CN" sz="24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hr-HR" altLang="zh-CN" sz="24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0.53</m:t>
                                </m:r>
                              </m:e>
                            </m:mr>
                            <m:mr>
                              <m:e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0.63</m:t>
                                </m:r>
                              </m:e>
                              <m:e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0.59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hr-HR" altLang="zh-CN" sz="2400" b="1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0.48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0.36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r-HR" altLang="zh-CN" sz="2400" b="1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0.49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0.33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r-HR" altLang="zh-CN" sz="2000" b="1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hr-HR" altLang="zh-CN" sz="20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0.50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0.10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32" y="1640939"/>
                <a:ext cx="3059876" cy="17534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98140" y="3373234"/>
                <a:ext cx="3561231" cy="86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ar-AE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uk-UA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32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.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uk-UA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.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39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0" y="3373234"/>
                <a:ext cx="3561231" cy="8679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52358" y="448749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降维后的新坐标：</a:t>
            </a:r>
            <a:endParaRPr lang="zh-CN" altLang="en-US" sz="2400" b="1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666608" y="4949160"/>
                <a:ext cx="4441152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̃"/>
                              <m:ctrlPr>
                                <a:rPr lang="ar-AE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hr-HR" altLang="zh-CN" sz="24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.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hr-HR" altLang="zh-CN" sz="24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1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.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3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.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60</m:t>
                                </m:r>
                              </m:e>
                              <m:e>
                                <m:r>
                                  <a:rPr kumimoji="1"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.</m:t>
                                </m:r>
                                <m:r>
                                  <a:rPr lang="hr-HR" altLang="zh-CN" sz="24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hr-HR" altLang="zh-CN" sz="2400" b="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r>
                                        <a:rPr lang="hr-HR" altLang="zh-CN" sz="2400" b="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76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r-HR" altLang="zh-CN" sz="2400" b="1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76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cs-CZ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84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r-HR" altLang="zh-CN" sz="2400" b="1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1</m:t>
                                      </m:r>
                                      <m:r>
                                        <a:rPr lang="hr-HR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.</m:t>
                                      </m:r>
                                      <m:r>
                                        <a:rPr lang="en-US" altLang="zh-CN" sz="2400" b="0" i="1" dirty="0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26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  <m:r>
                                        <a:rPr kumimoji="1"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08" y="4949160"/>
                <a:ext cx="4441152" cy="17534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5089976" y="4919008"/>
            <a:ext cx="8002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苹果</a:t>
            </a:r>
            <a:endParaRPr lang="is-I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香蕉</a:t>
            </a:r>
            <a:endParaRPr lang="is-I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橙子</a:t>
            </a:r>
            <a:endParaRPr lang="is-I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葡萄</a:t>
            </a:r>
            <a:endParaRPr lang="is-I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菠萝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246647" y="39736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香蕉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74342" y="609492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苹果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11034" y="39736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橙子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45974" y="50465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菠萝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414383" y="60224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葡萄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74" y="368751"/>
            <a:ext cx="4247004" cy="306984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381953" y="154224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苹果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52136" y="63119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菠萝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998343" y="21987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葡萄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769476" y="30692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香蕉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58298" y="82237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橙子</a:t>
            </a:r>
            <a:endParaRPr lang="is-I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9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86694" y="864734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肘部法：</a:t>
            </a:r>
            <a:r>
              <a:rPr lang="zh-CN" altLang="en-US" dirty="0" smtClean="0"/>
              <a:t>计算不同维度（</a:t>
            </a:r>
            <a:r>
              <a:rPr lang="en-US" altLang="zh-CN" dirty="0" err="1" smtClean="0"/>
              <a:t>n_components</a:t>
            </a:r>
            <a:r>
              <a:rPr lang="zh-CN" altLang="en-US" dirty="0" smtClean="0"/>
              <a:t>）对应的拟合</a:t>
            </a:r>
            <a:r>
              <a:rPr lang="zh-CN" altLang="en-US" dirty="0"/>
              <a:t>优度统计</a:t>
            </a:r>
            <a:r>
              <a:rPr lang="zh-CN" altLang="en-US" dirty="0" smtClean="0"/>
              <a:t>量（</a:t>
            </a:r>
            <a:r>
              <a:rPr lang="en-US" altLang="zh-CN" dirty="0" smtClean="0"/>
              <a:t>stress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8557364" cy="392112"/>
          </a:xfrm>
        </p:spPr>
        <p:txBody>
          <a:bodyPr/>
          <a:lstStyle/>
          <a:p>
            <a:r>
              <a:rPr lang="zh-CN" altLang="en-US" b="0" dirty="0"/>
              <a:t>在不丢失重要信息的情况下最大限度地降低</a:t>
            </a:r>
            <a:r>
              <a:rPr lang="zh-CN" altLang="en-US" b="0" dirty="0" smtClean="0"/>
              <a:t>维度</a:t>
            </a:r>
            <a:r>
              <a:rPr lang="en-US" altLang="zh-CN" b="0" dirty="0" smtClean="0"/>
              <a:t>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1" y="2784929"/>
            <a:ext cx="6945682" cy="27906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61" y="2651731"/>
            <a:ext cx="4445517" cy="3057071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 bwMode="auto">
          <a:xfrm flipV="1">
            <a:off x="8700303" y="2685920"/>
            <a:ext cx="32657" cy="298869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644303" y="1690832"/>
                <a:ext cx="3364574" cy="84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9405E"/>
                          </a:solidFill>
                        </a:rPr>
                        <m:t>stress</m:t>
                      </m:r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&lt;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303" y="1690832"/>
                <a:ext cx="3364574" cy="8452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5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09186" y="1627681"/>
            <a:ext cx="5197881" cy="3362459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基于重构的降维</a:t>
            </a:r>
            <a:endParaRPr lang="en-US" altLang="zh-CN" sz="3200" spc="-5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基于全局结构保持的降维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多维缩放（</a:t>
            </a:r>
            <a:r>
              <a:rPr lang="en-US" altLang="zh-CN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MDS</a:t>
            </a: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3200" spc="-5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3200" spc="-5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Isomap</a:t>
            </a:r>
            <a:endParaRPr lang="zh-CN" alt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基于局部结构保持的降维</a:t>
            </a:r>
            <a:endParaRPr sz="3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139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zh-CN" altLang="en-US" dirty="0">
                <a:latin typeface="Noto Sans CJK JP Regular"/>
                <a:cs typeface="Noto Sans CJK JP Regular"/>
              </a:rPr>
              <a:t>在高维空间</a:t>
            </a:r>
            <a:r>
              <a:rPr lang="zh-CN" altLang="en-US" spc="-10" dirty="0">
                <a:latin typeface="Noto Sans CJK JP Regular"/>
                <a:cs typeface="Noto Sans CJK JP Regular"/>
              </a:rPr>
              <a:t>中</a:t>
            </a:r>
            <a:r>
              <a:rPr lang="zh-CN" altLang="en-US" dirty="0">
                <a:latin typeface="Noto Sans CJK JP Regular"/>
                <a:cs typeface="Noto Sans CJK JP Regular"/>
              </a:rPr>
              <a:t>，欧氏距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离</a:t>
            </a:r>
            <a:r>
              <a:rPr lang="zh-CN" altLang="en-US" dirty="0">
                <a:latin typeface="Noto Sans CJK JP Regular"/>
                <a:cs typeface="Noto Sans CJK JP Regular"/>
              </a:rPr>
              <a:t>不能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准</a:t>
            </a:r>
            <a:r>
              <a:rPr lang="zh-CN" altLang="en-US" dirty="0">
                <a:latin typeface="Noto Sans CJK JP Regular"/>
                <a:cs typeface="Noto Sans CJK JP Regular"/>
              </a:rPr>
              <a:t>确地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反</a:t>
            </a:r>
            <a:r>
              <a:rPr lang="zh-CN" altLang="en-US" dirty="0">
                <a:latin typeface="Noto Sans CJK JP Regular"/>
                <a:cs typeface="Noto Sans CJK JP Regular"/>
              </a:rPr>
              <a:t>映数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据</a:t>
            </a:r>
            <a:r>
              <a:rPr lang="zh-CN" altLang="en-US" dirty="0">
                <a:latin typeface="Noto Sans CJK JP Regular"/>
                <a:cs typeface="Noto Sans CJK JP Regular"/>
              </a:rPr>
              <a:t>内在</a:t>
            </a:r>
            <a:r>
              <a:rPr lang="zh-CN" altLang="en-US" spc="-15" dirty="0">
                <a:latin typeface="Noto Sans CJK JP Regular"/>
                <a:cs typeface="Noto Sans CJK JP Regular"/>
              </a:rPr>
              <a:t>的</a:t>
            </a:r>
            <a:r>
              <a:rPr lang="zh-CN" altLang="en-US" dirty="0">
                <a:latin typeface="Noto Sans CJK JP Regular"/>
                <a:cs typeface="Noto Sans CJK JP Regular"/>
              </a:rPr>
              <a:t>相似性。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流形学习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79" y="1848343"/>
            <a:ext cx="8398704" cy="20775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8779" y="4601468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形：局部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具有欧氏距离性质的拓扑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4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特征分解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0363" y="1235783"/>
                <a:ext cx="11227981" cy="2562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840"/>
                  </a:spcBef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◼ 输入：方阵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  <m:r>
                          <a:rPr lang="en-US" altLang="zh-CN" sz="2800" b="0" dirty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特征向量和特征值：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endParaRPr lang="en-US" altLang="zh-CN" sz="2800" b="1" i="1" dirty="0">
                  <a:solidFill>
                    <a:srgbClr val="09405E"/>
                  </a:solidFill>
                  <a:latin typeface="Microsoft YaHei" charset="-122"/>
                </a:endParaRPr>
              </a:p>
              <a:p>
                <a:pPr marL="920750" lvl="1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spc="-13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09405E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是矩阵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的特征向</a:t>
                </a:r>
                <a:r>
                  <a:rPr lang="zh-CN" altLang="en-US" sz="2800" spc="-1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量</a:t>
                </a:r>
                <a:r>
                  <a:rPr lang="zh-CN" altLang="en-US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是对应的特征值</a:t>
                </a:r>
                <a:r>
                  <a:rPr lang="en-US" altLang="zh-CN" sz="2800" spc="-7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lang="zh-CN" altLang="en-US" sz="2800" spc="-14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𝑽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𝑰</m:t>
                    </m:r>
                  </m:oMath>
                </a14:m>
                <a:endParaRPr lang="en-US" altLang="zh-CN" sz="2800" i="1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63550" indent="-450850">
                  <a:spcBef>
                    <a:spcPts val="64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特征分解（对角化）：</a:t>
                </a:r>
                <a:r>
                  <a:rPr lang="zh-CN" altLang="en-US" sz="2800" spc="-39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𝑨</m:t>
                        </m:r>
                        <m:r>
                          <m:rPr>
                            <m:nor/>
                          </m:rPr>
                          <a:rPr lang="en-US" altLang="zh-CN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zh-CN" altLang="en-US" sz="2800" b="1" i="1" spc="-1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  <m:r>
                          <a:rPr lang="zh-CN" altLang="en-US" sz="2800" b="1" i="1" spc="-10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𝜦</m:t>
                        </m:r>
                        <m:r>
                          <a:rPr lang="en-US" altLang="zh-CN" sz="2800" b="1" i="1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𝑽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8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63" y="1235783"/>
                <a:ext cx="11227981" cy="2562240"/>
              </a:xfrm>
              <a:prstGeom prst="rect">
                <a:avLst/>
              </a:prstGeom>
              <a:blipFill rotWithShape="0">
                <a:blip r:embed="rId2"/>
                <a:stretch>
                  <a:fillRect l="-1194" t="-381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1387106" y="3798023"/>
            <a:ext cx="6267008" cy="2605622"/>
            <a:chOff x="1387106" y="3798023"/>
            <a:chExt cx="6267008" cy="260562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106" y="3866901"/>
              <a:ext cx="6267008" cy="2520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5177373" y="3866901"/>
                  <a:ext cx="502381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1" i="0" spc="-10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𝚲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373" y="3866901"/>
                  <a:ext cx="50238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845085" y="3798023"/>
                  <a:ext cx="575779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spc="-395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800" b="1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𝑨</m:t>
                          </m:r>
                          <m:r>
                            <m:rPr>
                              <m:nor/>
                            </m:rPr>
                            <a:rPr lang="zh-CN" altLang="en-US" sz="2800" b="1" i="0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en-US" altLang="zh-CN" sz="2800" b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sz="28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         </m:t>
                          </m:r>
                          <m:r>
                            <m:rPr>
                              <m:nor/>
                            </m:rPr>
                            <a:rPr lang="zh-CN" altLang="en-US" sz="2800" b="1" i="1" spc="-1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𝐕</m:t>
                          </m:r>
                          <m:r>
                            <a:rPr lang="zh-CN" altLang="en-US" sz="2800" b="1" i="1" spc="-1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                </m:t>
                          </m:r>
                          <m:r>
                            <a:rPr lang="zh-CN" altLang="en-US" sz="2800" b="1" i="1" spc="-1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r>
                            <a:rPr lang="zh-CN" altLang="en-US" sz="2800" b="1" i="1" spc="-1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          </m:t>
                          </m:r>
                          <m:r>
                            <a:rPr lang="en-US" altLang="zh-CN" sz="2800" b="1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800" i="1" spc="-1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</m:oMath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085" y="3798023"/>
                  <a:ext cx="575779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3435884" y="5679745"/>
                  <a:ext cx="1208664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特征向</a:t>
                  </a:r>
                  <a:r>
                    <a:rPr lang="zh-CN" altLang="en-US" sz="2000" spc="-15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量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884" y="5679745"/>
                  <a:ext cx="1208664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556" t="-5172" r="-5051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6394216" y="5679745"/>
                  <a:ext cx="1208664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特征向</a:t>
                  </a:r>
                  <a:r>
                    <a:rPr lang="zh-CN" altLang="en-US" sz="2000" spc="-15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量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216" y="5679745"/>
                  <a:ext cx="1208664" cy="70788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556" t="-5172" r="-5051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915050" y="5695759"/>
                  <a:ext cx="954107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</a:t>
                  </a:r>
                  <a:endPara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r>
                    <a:rPr lang="zh-CN" altLang="en-US" sz="2000" dirty="0">
                      <a:solidFill>
                        <a:srgbClr val="09405E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特征值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050" y="5695759"/>
                  <a:ext cx="954107" cy="70788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369" t="-4310" r="-6369" b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7125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lang="zh-CN" altLang="en-US" spc="2720" dirty="0"/>
              <a:t>◼</a:t>
            </a:r>
            <a:r>
              <a:rPr lang="zh-CN" altLang="en-US" spc="200" dirty="0"/>
              <a:t> </a:t>
            </a:r>
            <a:r>
              <a:rPr lang="zh-CN" altLang="en-US" dirty="0"/>
              <a:t>在高维空间中如何度量</a:t>
            </a:r>
            <a:r>
              <a:rPr lang="zh-CN" altLang="en-US" spc="-15" dirty="0"/>
              <a:t>距</a:t>
            </a:r>
            <a:r>
              <a:rPr lang="zh-CN" altLang="en-US" spc="-715" dirty="0"/>
              <a:t>离 </a:t>
            </a:r>
            <a:r>
              <a:rPr lang="zh-CN" altLang="en-US" dirty="0"/>
              <a:t>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6642688" cy="503652"/>
          </a:xfrm>
        </p:spPr>
        <p:txBody>
          <a:bodyPr/>
          <a:lstStyle/>
          <a:p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测地线距离</a:t>
            </a:r>
            <a:r>
              <a:rPr lang="en-US" altLang="zh-CN" spc="100" dirty="0">
                <a:latin typeface="Microsoft YaHei" charset="-122"/>
                <a:ea typeface="Microsoft YaHei" charset="-122"/>
                <a:cs typeface="Microsoft YaHei" charset="-122"/>
              </a:rPr>
              <a:t>(Geodesic</a:t>
            </a:r>
            <a:r>
              <a:rPr lang="zh-CN" altLang="en-US" spc="18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pc="95" dirty="0">
                <a:latin typeface="Microsoft YaHei" charset="-122"/>
                <a:ea typeface="Microsoft YaHei" charset="-122"/>
                <a:cs typeface="Microsoft YaHei" charset="-122"/>
              </a:rPr>
              <a:t>Distance)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3943" y="3963007"/>
            <a:ext cx="1151102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8480" indent="-525780">
              <a:lnSpc>
                <a:spcPct val="100000"/>
              </a:lnSpc>
              <a:spcBef>
                <a:spcPts val="720"/>
              </a:spcBef>
              <a:buFont typeface="Wingdings"/>
              <a:buChar char="◼"/>
              <a:tabLst>
                <a:tab pos="537845" algn="l"/>
                <a:tab pos="538480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应该使用测</a:t>
            </a:r>
            <a:r>
              <a:rPr lang="zh-CN" altLang="en-US" sz="2800" spc="-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距离，而不是直接使用欧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氏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距离。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63550" indent="-450850">
              <a:lnSpc>
                <a:spcPct val="100000"/>
              </a:lnSpc>
              <a:spcBef>
                <a:spcPts val="625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测地距离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7100" lvl="1" indent="-457200">
              <a:spcBef>
                <a:spcPts val="625"/>
              </a:spcBef>
              <a:buFont typeface="Wingdings" charset="2"/>
              <a:buChar char="l"/>
              <a:tabLst>
                <a:tab pos="463550" algn="l"/>
                <a:tab pos="464184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邻近的点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5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输入空间的欧氏距离提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一个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地线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近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似。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7100" lvl="1" indent="-457200">
              <a:spcBef>
                <a:spcPts val="625"/>
              </a:spcBef>
              <a:buFont typeface="Wingdings" charset="2"/>
              <a:buChar char="l"/>
              <a:tabLst>
                <a:tab pos="463550" algn="l"/>
                <a:tab pos="464184" algn="l"/>
              </a:tabLst>
            </a:pPr>
            <a:r>
              <a:rPr lang="zh-CN" altLang="en-US" sz="28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较远的点</a:t>
            </a:r>
            <a:r>
              <a:rPr lang="en-US" altLang="zh-CN" sz="2800" spc="-3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spc="-14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测点距离能够通过一系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列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邻域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欧式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距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离的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累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加近</a:t>
            </a:r>
            <a:r>
              <a:rPr lang="zh-CN" altLang="en-US" sz="2800" spc="-15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似。</a:t>
            </a:r>
            <a:endParaRPr lang="en-US" altLang="zh-CN" sz="2800" spc="-1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12" y="1741852"/>
            <a:ext cx="6774881" cy="17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7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63550" marR="5080" indent="-450850">
              <a:spcBef>
                <a:spcPts val="100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lang="en-US" altLang="zh-CN" spc="5" dirty="0" err="1" smtClean="0"/>
              <a:t>IsoMAP</a:t>
            </a:r>
            <a:r>
              <a:rPr lang="zh-CN" altLang="en-US" spc="5" dirty="0"/>
              <a:t>是一种</a:t>
            </a:r>
            <a:r>
              <a:rPr lang="zh-CN" altLang="en-US" spc="5" dirty="0">
                <a:solidFill>
                  <a:srgbClr val="C00000"/>
                </a:solidFill>
              </a:rPr>
              <a:t>非线性</a:t>
            </a:r>
            <a:r>
              <a:rPr lang="zh-CN" altLang="en-US" spc="5" dirty="0"/>
              <a:t>降维方法，基于度量</a:t>
            </a:r>
            <a:r>
              <a:rPr lang="en-US" altLang="zh-CN" spc="5" dirty="0"/>
              <a:t>MDS</a:t>
            </a:r>
            <a:r>
              <a:rPr lang="zh-CN" altLang="en-US" spc="5" dirty="0"/>
              <a:t>，试图保留数据内在的由测地距离蕴含的几何结构。</a:t>
            </a:r>
          </a:p>
          <a:p>
            <a:pPr marL="463550" indent="-450850">
              <a:lnSpc>
                <a:spcPct val="100000"/>
              </a:lnSpc>
              <a:spcBef>
                <a:spcPts val="1560"/>
              </a:spcBef>
              <a:buFont typeface="Wingdings"/>
              <a:buChar char="◼"/>
              <a:tabLst>
                <a:tab pos="463550" algn="l"/>
                <a:tab pos="464184" algn="l"/>
              </a:tabLst>
            </a:pPr>
            <a:r>
              <a:rPr lang="en-US" altLang="zh-CN" spc="5" dirty="0" err="1" smtClean="0"/>
              <a:t>IsoMAP</a:t>
            </a:r>
            <a:r>
              <a:rPr lang="zh-CN" altLang="en-US" spc="5" dirty="0"/>
              <a:t>是算法的三个步骤</a:t>
            </a:r>
            <a:r>
              <a:rPr lang="en-US" altLang="zh-CN" spc="5" dirty="0"/>
              <a:t>:</a:t>
            </a:r>
          </a:p>
          <a:p>
            <a:pPr marL="635000" lvl="1" indent="-450850">
              <a:lnSpc>
                <a:spcPct val="100000"/>
              </a:lnSpc>
              <a:spcBef>
                <a:spcPts val="1560"/>
              </a:spcBef>
              <a:buFont typeface="Wingdings" charset="2"/>
              <a:buChar char="l"/>
              <a:tabLst>
                <a:tab pos="463550" algn="l"/>
                <a:tab pos="464184" algn="l"/>
              </a:tabLst>
            </a:pPr>
            <a:r>
              <a:rPr lang="zh-CN" altLang="en-US" sz="2800" spc="5" dirty="0"/>
              <a:t>构建邻接图</a:t>
            </a:r>
            <a:endParaRPr lang="en-US" altLang="zh-CN" sz="2800" spc="5" dirty="0"/>
          </a:p>
          <a:p>
            <a:pPr marL="641350" lvl="1" indent="-457200">
              <a:lnSpc>
                <a:spcPct val="100000"/>
              </a:lnSpc>
              <a:spcBef>
                <a:spcPts val="1560"/>
              </a:spcBef>
              <a:buFont typeface="Wingdings" charset="2"/>
              <a:buChar char="l"/>
              <a:tabLst>
                <a:tab pos="463550" algn="l"/>
                <a:tab pos="464184" algn="l"/>
              </a:tabLst>
            </a:pPr>
            <a:r>
              <a:rPr lang="zh-CN" altLang="en-US" sz="2800" spc="5" dirty="0"/>
              <a:t>计算最短路径（测地距离）</a:t>
            </a:r>
            <a:endParaRPr lang="en-US" altLang="zh-CN" sz="2800" dirty="0"/>
          </a:p>
          <a:p>
            <a:pPr marL="641350" lvl="1" indent="-457200">
              <a:lnSpc>
                <a:spcPct val="100000"/>
              </a:lnSpc>
              <a:spcBef>
                <a:spcPts val="1560"/>
              </a:spcBef>
              <a:buFont typeface="Wingdings" charset="2"/>
              <a:buChar char="l"/>
              <a:tabLst>
                <a:tab pos="463550" algn="l"/>
                <a:tab pos="464184" algn="l"/>
              </a:tabLst>
            </a:pPr>
            <a:r>
              <a:rPr lang="zh-CN" altLang="en-US" sz="2800" dirty="0"/>
              <a:t>构建低维嵌入：</a:t>
            </a:r>
            <a:r>
              <a:rPr lang="zh-CN" altLang="en-US" sz="2800" dirty="0">
                <a:solidFill>
                  <a:srgbClr val="09405E"/>
                </a:solidFill>
              </a:rPr>
              <a:t>保持点对之间的测地距离（采用</a:t>
            </a:r>
            <a:r>
              <a:rPr lang="en-US" altLang="zh-CN" sz="2800" dirty="0">
                <a:solidFill>
                  <a:srgbClr val="09405E"/>
                </a:solidFill>
              </a:rPr>
              <a:t>MDS</a:t>
            </a:r>
            <a:r>
              <a:rPr lang="zh-CN" altLang="en-US" sz="2800" dirty="0">
                <a:solidFill>
                  <a:srgbClr val="09405E"/>
                </a:solidFill>
              </a:rPr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5" dirty="0" err="1" smtClean="0"/>
              <a:t>IsoMAP</a:t>
            </a:r>
            <a:r>
              <a:rPr lang="zh-CN" altLang="en-US" spc="5" dirty="0"/>
              <a:t>是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8308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159193"/>
                <a:ext cx="10752465" cy="52372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b="1" i="1" spc="-385" dirty="0" smtClean="0">
                        <a:latin typeface="Cambria Math" charset="0"/>
                        <a:cs typeface="Arial"/>
                      </a:rPr>
                      <m:t>𝑿</m:t>
                    </m:r>
                    <m:r>
                      <a:rPr lang="zh-CN" altLang="en-US" b="1" i="0" spc="-385" dirty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中任意两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个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点的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距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构建邻接图：类似谱聚类中的相似图构建方式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marL="909955" marR="221615" lvl="1" indent="-363855">
                  <a:lnSpc>
                    <a:spcPct val="120100"/>
                  </a:lnSpc>
                  <a:spcBef>
                    <a:spcPts val="535"/>
                  </a:spcBef>
                  <a:buFont typeface="Wingdings" charset="2"/>
                  <a:buChar char="l"/>
                  <a:tabLst>
                    <a:tab pos="927100" algn="l"/>
                    <a:tab pos="927735" algn="l"/>
                  </a:tabLst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邻域：</a:t>
                </a: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两个</a:t>
                </a:r>
                <a:r>
                  <a:rPr lang="zh-CN" altLang="en-US" sz="2800" spc="-5" dirty="0">
                    <a:latin typeface="Noto Sans CJK JP Regular"/>
                    <a:cs typeface="Noto Sans CJK JP Regular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800" i="1" spc="-190" dirty="0">
                        <a:latin typeface="Cambria Math" charset="0"/>
                        <a:cs typeface="Trebuchet MS"/>
                      </a:rPr>
                      <m:t>𝑖</m:t>
                    </m:r>
                    <m:r>
                      <a:rPr lang="zh-CN" altLang="en-US" sz="2800" i="1" spc="-200" dirty="0">
                        <a:latin typeface="Cambria Math" charset="0"/>
                        <a:cs typeface="Trebuchet MS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800" b="0" i="0" spc="-310" dirty="0" smtClean="0">
                        <a:latin typeface="Cambria Math" charset="0"/>
                        <a:cs typeface="Trebuchet MS"/>
                      </a:rPr>
                      <m:t> </m:t>
                    </m:r>
                    <m:r>
                      <a:rPr lang="en-US" altLang="zh-CN" sz="2800" i="1" spc="-310" dirty="0">
                        <a:latin typeface="Cambria Math" charset="0"/>
                        <a:cs typeface="Trebuchet MS"/>
                      </a:rPr>
                      <m:t>𝑗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 之间的距离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小于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，距离为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spc="-105" dirty="0">
                    <a:solidFill>
                      <a:srgbClr val="09405E"/>
                    </a:solidFill>
                    <a:latin typeface="DejaVu Sans"/>
                    <a:cs typeface="DejaVu Sans"/>
                  </a:rPr>
                  <a:t>；</a:t>
                </a:r>
                <a:endParaRPr lang="en-US" altLang="zh-CN" sz="2800" spc="-105" dirty="0">
                  <a:solidFill>
                    <a:srgbClr val="09405E"/>
                  </a:solidFill>
                  <a:latin typeface="DejaVu Sans"/>
                  <a:cs typeface="DejaVu Sans"/>
                </a:endParaRPr>
              </a:p>
              <a:p>
                <a:pPr marL="909955" marR="221615" lvl="1" indent="-363855">
                  <a:lnSpc>
                    <a:spcPct val="120100"/>
                  </a:lnSpc>
                  <a:spcBef>
                    <a:spcPts val="535"/>
                  </a:spcBef>
                  <a:buFont typeface="Wingdings" charset="2"/>
                  <a:buChar char="l"/>
                  <a:tabLst>
                    <a:tab pos="927100" algn="l"/>
                    <a:tab pos="927735" algn="l"/>
                  </a:tabLst>
                </a:pP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charset="0"/>
                        <a:cs typeface="Arial"/>
                      </a:rPr>
                      <m:t>𝐾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近邻：两个点</a:t>
                </a:r>
                <a14:m>
                  <m:oMath xmlns:m="http://schemas.openxmlformats.org/officeDocument/2006/math">
                    <m:r>
                      <a:rPr lang="en-US" altLang="zh-CN" sz="2800" i="1" spc="-190" dirty="0">
                        <a:latin typeface="Cambria Math" charset="0"/>
                        <a:cs typeface="Trebuchet MS"/>
                      </a:rPr>
                      <m:t>𝑖</m:t>
                    </m:r>
                    <m:r>
                      <a:rPr lang="zh-CN" altLang="en-US" sz="2800" i="1" spc="-200" dirty="0">
                        <a:latin typeface="Cambria Math" charset="0"/>
                        <a:cs typeface="Trebuchet MS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800" spc="-310" dirty="0">
                        <a:latin typeface="Cambria Math" charset="0"/>
                        <a:cs typeface="Trebuchet MS"/>
                      </a:rPr>
                      <m:t> </m:t>
                    </m:r>
                    <m:r>
                      <a:rPr lang="en-US" altLang="zh-CN" sz="2800" i="1" spc="-310" dirty="0">
                        <a:latin typeface="Cambria Math" charset="0"/>
                        <a:cs typeface="Trebuchet MS"/>
                      </a:rPr>
                      <m:t>𝑗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 互为对方的</a:t>
                </a:r>
                <a14:m>
                  <m:oMath xmlns:m="http://schemas.openxmlformats.org/officeDocument/2006/math">
                    <m:r>
                      <a:rPr lang="en-US" altLang="zh-CN" sz="2800" i="1" spc="-110" dirty="0">
                        <a:latin typeface="Cambria Math" charset="0"/>
                        <a:cs typeface="Arial"/>
                      </a:rPr>
                      <m:t>𝐾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近邻，距离为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Arial"/>
                    <a:cs typeface="Arial"/>
                  </a:rPr>
                  <a:t>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159193"/>
                <a:ext cx="10752465" cy="5237271"/>
              </a:xfrm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16248" y="173038"/>
            <a:ext cx="5400675" cy="392112"/>
          </a:xfrm>
        </p:spPr>
        <p:txBody>
          <a:bodyPr/>
          <a:lstStyle/>
          <a:p>
            <a:r>
              <a:rPr lang="zh-CN" altLang="en-US" spc="5" dirty="0"/>
              <a:t>构造邻接图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9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159193"/>
                <a:ext cx="10752465" cy="5237271"/>
              </a:xfrm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b="1" i="1" spc="-385" dirty="0" smtClean="0">
                        <a:latin typeface="Cambria Math" charset="0"/>
                        <a:cs typeface="Arial"/>
                      </a:rPr>
                      <m:t>𝑿</m:t>
                    </m:r>
                    <m:r>
                      <a:rPr lang="zh-CN" altLang="en-US" b="1" i="0" spc="-385" dirty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中任意两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个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点的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距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>
                  <a:spcBef>
                    <a:spcPts val="600"/>
                  </a:spcBef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计算最短路径：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812800" lvl="1" indent="-279400">
                  <a:spcBef>
                    <a:spcPts val="600"/>
                  </a:spcBef>
                  <a:buFont typeface="Wingdings" pitchFamily="2" charset="2"/>
                  <a:buChar char="l"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  <a:cs typeface="Times New Roman" pitchFamily="18" charset="0"/>
                      </a:rPr>
                      <m:t>𝑖</m:t>
                    </m:r>
                    <m:r>
                      <a:rPr lang="en-US" altLang="zh-CN" sz="2800" i="1" dirty="0">
                        <a:latin typeface="Cambria Math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  <a:cs typeface="Times New Roman" pitchFamily="18" charset="0"/>
                      </a:rPr>
                      <m:t>𝑗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相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charset="0"/>
                        <a:cs typeface="Times New Roman" pitchFamily="18" charset="0"/>
                      </a:rPr>
                      <m:t>连接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，初始化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  <a:cs typeface="Times New Roman" pitchFamily="18" charset="0"/>
                      </a:rPr>
                      <m:t>否则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812800" lvl="1" indent="-279400">
                  <a:spcBef>
                    <a:spcPts val="600"/>
                  </a:spcBef>
                  <a:buFont typeface="Wingdings" pitchFamily="2" charset="2"/>
                  <a:buChar char="l"/>
                </a:pP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812800" lvl="1" indent="-279400">
                  <a:spcBef>
                    <a:spcPts val="600"/>
                  </a:spcBef>
                  <a:buFont typeface="Wingdings" pitchFamily="2" charset="2"/>
                  <a:buChar char="l"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charset="0"/>
                        <a:cs typeface="Times New Roman" pitchFamily="18" charset="0"/>
                      </a:rPr>
                      <m:t>每一个</m:t>
                    </m:r>
                    <m:r>
                      <a:rPr lang="en-US" altLang="zh-CN" sz="2800" b="0" i="1" smtClean="0">
                        <a:latin typeface="Cambria Math"/>
                      </a:rPr>
                      <m:t>𝑘</m:t>
                    </m:r>
                    <m:r>
                      <a:rPr lang="en-US" altLang="zh-CN" sz="2800" b="0" i="1" smtClean="0">
                        <a:latin typeface="Cambria Math"/>
                      </a:rPr>
                      <m:t>=1,2,….</m:t>
                    </m:r>
                    <m:r>
                      <a:rPr lang="en-US" altLang="zh-CN" sz="2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替换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charset="0"/>
                        <a:cs typeface="Times New Roman" pitchFamily="18" charset="0"/>
                      </a:rPr>
                      <m:t>所</m:t>
                    </m:r>
                    <m:r>
                      <a:rPr lang="zh-CN" altLang="en-US" sz="2800" b="0" i="1" dirty="0" smtClean="0">
                        <a:latin typeface="Cambria Math" charset="0"/>
                        <a:cs typeface="Times New Roman" pitchFamily="18" charset="0"/>
                      </a:rPr>
                      <m:t>有的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(</m:t>
                    </m:r>
                    <m:r>
                      <a:rPr lang="en-US" altLang="zh-CN" sz="2800" b="0" i="1" smtClean="0">
                        <a:latin typeface="Cambria Math"/>
                      </a:rPr>
                      <m:t>𝑖</m:t>
                    </m:r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</a:rPr>
                      <m:t>𝑗</m:t>
                    </m:r>
                    <m:r>
                      <a:rPr lang="en-US" altLang="zh-CN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为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𝑚𝑖𝑛</m:t>
                    </m:r>
                    <m:d>
                      <m:dPr>
                        <m:ctrlPr>
                          <a:rPr lang="mr-IN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/>
                          </a:rPr>
                          <m:t>(</m:t>
                        </m:r>
                        <m:r>
                          <a:rPr lang="en-US" altLang="zh-CN" sz="2800" i="1">
                            <a:latin typeface="Cambria Math"/>
                          </a:rPr>
                          <m:t>𝑘</m:t>
                        </m:r>
                        <m:r>
                          <a:rPr lang="en-US" altLang="zh-CN" sz="2800" i="1">
                            <a:latin typeface="Cambria Math"/>
                          </a:rPr>
                          <m:t>,</m:t>
                        </m:r>
                        <m:r>
                          <a:rPr lang="en-US" altLang="zh-CN" sz="2800" i="1">
                            <a:latin typeface="Cambria Math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⁡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(</m:t>
                    </m:r>
                    <m:r>
                      <a:rPr lang="en-US" altLang="zh-CN" sz="2800" b="0" i="1" smtClean="0">
                        <a:latin typeface="Cambria Math"/>
                      </a:rPr>
                      <m:t>𝑖</m:t>
                    </m:r>
                    <m:r>
                      <a:rPr lang="en-US" altLang="zh-CN" sz="2800" b="0" i="1" smtClean="0">
                        <a:latin typeface="Cambria Math"/>
                      </a:rPr>
                      <m:t>,</m:t>
                    </m:r>
                    <m:r>
                      <a:rPr lang="en-US" altLang="zh-CN" sz="2800" b="0" i="1" smtClean="0">
                        <a:latin typeface="Cambria Math"/>
                      </a:rPr>
                      <m:t>𝑗</m:t>
                    </m:r>
                    <m:r>
                      <a:rPr lang="en-US" altLang="zh-CN" sz="2800" b="0" i="1" smtClean="0">
                        <a:latin typeface="Cambria Math"/>
                      </a:rPr>
                      <m:t>)]</m:t>
                    </m:r>
                  </m:oMath>
                </a14:m>
                <a:r>
                  <a:rPr lang="zh-CN" altLang="en-US" sz="2800" spc="-45" dirty="0">
                    <a:latin typeface="Arial"/>
                    <a:cs typeface="Arial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800" i="1" spc="-45" dirty="0" smtClean="0">
                        <a:latin typeface="Cambria Math" charset="0"/>
                        <a:cs typeface="Arial"/>
                      </a:rPr>
                      <m:t>𝐺</m:t>
                    </m:r>
                  </m:oMath>
                </a14:m>
                <a:r>
                  <a:rPr lang="zh-CN" altLang="en-US" sz="2800" spc="-45" dirty="0">
                    <a:latin typeface="Arial"/>
                    <a:cs typeface="Arial"/>
                  </a:rPr>
                  <a:t>中所有点对的</a:t>
                </a:r>
                <a:r>
                  <a:rPr lang="zh-CN" altLang="en-US" sz="2800" spc="-45" dirty="0">
                    <a:solidFill>
                      <a:srgbClr val="C00000"/>
                    </a:solidFill>
                    <a:latin typeface="Arial"/>
                    <a:cs typeface="Arial"/>
                  </a:rPr>
                  <a:t>最短路径</a:t>
                </a:r>
                <a:r>
                  <a:rPr lang="zh-CN" altLang="en-US" sz="2800" spc="-45" dirty="0">
                    <a:latin typeface="Arial"/>
                    <a:cs typeface="Arial"/>
                  </a:rPr>
                  <a:t>。</a:t>
                </a: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159193"/>
                <a:ext cx="10752465" cy="5237271"/>
              </a:xfrm>
              <a:blipFill rotWithShape="0">
                <a:blip r:embed="rId2"/>
                <a:stretch>
                  <a:fillRect l="-1134" r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16248" y="173038"/>
            <a:ext cx="5400675" cy="392112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计算最短路径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79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05089" cy="5237271"/>
              </a:xfrm>
            </p:spPr>
            <p:txBody>
              <a:bodyPr/>
              <a:lstStyle/>
              <a:p>
                <a:r>
                  <a:rPr lang="en-US" altLang="zh-CN" spc="5" dirty="0"/>
                  <a:t>ISOMAP</a:t>
                </a:r>
                <a:r>
                  <a:rPr lang="zh-CN" altLang="en-US" dirty="0"/>
                  <a:t>算法中有两个瓶颈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最短路径的计算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800100" lvl="1" indent="-342900">
                  <a:buFont typeface="Wingdings" charset="2"/>
                  <a:buChar char="l"/>
                </a:pP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Floyd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算法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𝑂</m:t>
                        </m:r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2438" lvl="1" indent="4763">
                  <a:buFont typeface="Wingdings" pitchFamily="2" charset="2"/>
                  <a:buChar char="l"/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Dijkstra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算法（利用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Fibonacci</a:t>
                </a: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堆）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𝑂</m:t>
                        </m:r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𝐾𝑁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𝑙𝑜𝑔𝑁</m:t>
                    </m:r>
                    <m:r>
                      <a:rPr lang="en-US" altLang="zh-CN" sz="2800" i="1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 ，其中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为近邻数</a:t>
                </a: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2438" lvl="1" indent="4763">
                  <a:buFont typeface="Wingdings" pitchFamily="2" charset="2"/>
                  <a:buChar char="l"/>
                </a:pPr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800" dirty="0">
                    <a:latin typeface="Times New Roman" pitchFamily="18" charset="0"/>
                    <a:cs typeface="Times New Roman" pitchFamily="18" charset="0"/>
                  </a:rPr>
                  <a:t>特征分解</a:t>
                </a:r>
                <a:r>
                  <a:rPr lang="en-US" altLang="zh-CN" sz="2800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𝑂</m:t>
                        </m:r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(</m:t>
                        </m:r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2800">
                            <a:latin typeface="Cambria Math" charset="0"/>
                            <a:cs typeface="Times New Roman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800"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05089" cy="5237271"/>
              </a:xfrm>
              <a:blipFill rotWithShape="0">
                <a:blip r:embed="rId3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5" dirty="0"/>
              <a:t>ISOMAP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4755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例：数字</a:t>
            </a:r>
            <a:r>
              <a:rPr lang="en-US" altLang="zh-CN" dirty="0"/>
              <a:t>“2”</a:t>
            </a:r>
            <a:r>
              <a:rPr lang="zh-CN" altLang="en-US" dirty="0"/>
              <a:t>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" y="1018018"/>
            <a:ext cx="6903680" cy="53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09186" y="1627681"/>
            <a:ext cx="5197881" cy="4034438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基于重构的降维</a:t>
            </a:r>
            <a:endParaRPr lang="en-US" altLang="zh-CN" sz="3200" spc="-5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基于全局结构保持的降维</a:t>
            </a:r>
            <a:endParaRPr lang="en-US" altLang="zh-CN" sz="3200" spc="-5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基于局部结构保持的降维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3200" dirty="0" smtClean="0">
                <a:solidFill>
                  <a:srgbClr val="09405E"/>
                </a:solidFill>
              </a:rPr>
              <a:t>Laplacian </a:t>
            </a:r>
            <a:r>
              <a:rPr lang="en-US" altLang="zh-CN" sz="3200" dirty="0" err="1">
                <a:solidFill>
                  <a:srgbClr val="09405E"/>
                </a:solidFill>
              </a:rPr>
              <a:t>Eigenmaps</a:t>
            </a:r>
            <a:endParaRPr lang="en-US" altLang="zh-CN" sz="3200" dirty="0">
              <a:solidFill>
                <a:srgbClr val="09405E"/>
              </a:solidFill>
            </a:endParaRP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3200" dirty="0">
                <a:solidFill>
                  <a:srgbClr val="09405E"/>
                </a:solidFill>
              </a:rPr>
              <a:t>T-NSE</a:t>
            </a:r>
          </a:p>
          <a:p>
            <a:pPr marL="812800" lvl="1" indent="-342900"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en-US" altLang="zh-CN" sz="3200" dirty="0" smtClean="0">
                <a:solidFill>
                  <a:srgbClr val="09405E"/>
                </a:solidFill>
              </a:rPr>
              <a:t>UMAP</a:t>
            </a:r>
            <a:endParaRPr lang="en-US" altLang="zh-CN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0828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062777"/>
                <a:ext cx="11561763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，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63550" marR="5080" indent="-450850">
                  <a:lnSpc>
                    <a:spcPct val="148200"/>
                  </a:lnSpc>
                  <a:spcBef>
                    <a:spcPts val="21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/>
                  <a:t>构造相似性图，表示结点之间的邻接关系</a:t>
                </a:r>
                <a:endParaRPr lang="en-US" altLang="zh-CN" dirty="0"/>
              </a:p>
              <a:p>
                <a:pPr marL="914400" lvl="1" indent="-457200">
                  <a:lnSpc>
                    <a:spcPct val="150000"/>
                  </a:lnSpc>
                  <a:buClr>
                    <a:srgbClr val="09405E"/>
                  </a:buClr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9405E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邻域</a:t>
                </a:r>
                <a:endParaRPr lang="en-US" altLang="zh-CN" dirty="0">
                  <a:solidFill>
                    <a:srgbClr val="09405E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Clr>
                    <a:srgbClr val="09405E"/>
                  </a:buClr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Times New Roman" pitchFamily="18" charset="0"/>
                    <a:cs typeface="Times New Roman" pitchFamily="18" charset="0"/>
                  </a:rPr>
                  <a:t>近邻</a:t>
                </a:r>
                <a:endParaRPr lang="zh-CN" altLang="en-US" dirty="0">
                  <a:solidFill>
                    <a:srgbClr val="09405E"/>
                  </a:solidFill>
                </a:endParaRPr>
              </a:p>
              <a:p>
                <a:pPr marL="463550" indent="-450850">
                  <a:lnSpc>
                    <a:spcPct val="100000"/>
                  </a:lnSpc>
                  <a:spcBef>
                    <a:spcPts val="1625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/>
                  <a:t>通过对图的拉普拉斯矩阵进行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特征值分解，得到</a:t>
                </a:r>
                <a:r>
                  <a:rPr lang="zh-CN" altLang="en-US" spc="-5" dirty="0">
                    <a:solidFill>
                      <a:srgbClr val="C00000"/>
                    </a:solidFill>
                  </a:rPr>
                  <a:t>映射</a:t>
                </a:r>
                <a:r>
                  <a:rPr lang="en-US" altLang="zh-CN" spc="-5" dirty="0"/>
                  <a:t>(</a:t>
                </a:r>
                <a:r>
                  <a:rPr lang="en-US" altLang="zh-CN" spc="-120" dirty="0" err="1"/>
                  <a:t>eigenmap</a:t>
                </a:r>
                <a:r>
                  <a:rPr lang="en-US" altLang="zh-CN" spc="-120" dirty="0"/>
                  <a:t>)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062777"/>
                <a:ext cx="11561763" cy="5237271"/>
              </a:xfrm>
              <a:blipFill rotWithShape="0">
                <a:blip r:embed="rId2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779" y="173037"/>
            <a:ext cx="7912688" cy="470429"/>
          </a:xfrm>
        </p:spPr>
        <p:txBody>
          <a:bodyPr/>
          <a:lstStyle/>
          <a:p>
            <a:r>
              <a:rPr lang="zh-CN" altLang="de-DE" spc="-5" dirty="0">
                <a:latin typeface="Microsoft YaHei" charset="-122"/>
                <a:ea typeface="Microsoft YaHei" charset="-122"/>
                <a:cs typeface="Microsoft YaHei" charset="-122"/>
              </a:rPr>
              <a:t>拉普拉斯特征映射</a:t>
            </a:r>
            <a:r>
              <a:rPr lang="de-DE" altLang="zh-CN" spc="55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de-DE" altLang="zh-CN" spc="55" dirty="0" err="1">
                <a:latin typeface="Microsoft YaHei" charset="-122"/>
                <a:ea typeface="Microsoft YaHei" charset="-122"/>
                <a:cs typeface="Microsoft YaHei" charset="-122"/>
              </a:rPr>
              <a:t>Laplacian</a:t>
            </a:r>
            <a:r>
              <a:rPr lang="de-DE" altLang="zh-CN" spc="215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de-DE" altLang="zh-CN" spc="100" dirty="0" err="1">
                <a:latin typeface="Microsoft YaHei" charset="-122"/>
                <a:ea typeface="Microsoft YaHei" charset="-122"/>
                <a:cs typeface="Microsoft YaHei" charset="-122"/>
              </a:rPr>
              <a:t>Eigenmap</a:t>
            </a:r>
            <a:r>
              <a:rPr lang="de-DE" altLang="zh-CN" spc="1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9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96542" cy="5237271"/>
              </a:xfrm>
            </p:spPr>
            <p:txBody>
              <a:bodyPr/>
              <a:lstStyle/>
              <a:p>
                <a:pPr marL="463550" marR="5080" indent="-450850">
                  <a:spcBef>
                    <a:spcPts val="95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如果连接图是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不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连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通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的，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那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么下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列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步骤单独应用于每一个连通分量。</a:t>
                </a:r>
              </a:p>
              <a:p>
                <a:pPr marL="463550" indent="-450850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>
                    <a:latin typeface="Noto Sans CJK JP Regular"/>
                    <a:cs typeface="Noto Sans CJK JP Regular"/>
                  </a:rPr>
                  <a:t>我们首先考虑寻找一维嵌入向量的特殊情况，然后泛化到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一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般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pc="5" smtClean="0">
                            <a:latin typeface="Cambria Math" charset="0"/>
                            <a:cs typeface="Noto Sans CJK JP Regular"/>
                          </a:rPr>
                        </m:ctrlPr>
                      </m:sSupPr>
                      <m:e>
                        <m:r>
                          <a:rPr lang="en-US" altLang="zh-CN" b="0" i="1" spc="5" smtClean="0">
                            <a:latin typeface="Cambria Math" charset="0"/>
                            <a:cs typeface="Noto Sans CJK JP Regular"/>
                          </a:rPr>
                          <m:t>𝐷</m:t>
                        </m:r>
                      </m:e>
                      <m:sup>
                        <m:r>
                          <a:rPr lang="en-US" altLang="zh-CN" b="0" i="1" spc="5" smtClean="0">
                            <a:latin typeface="Cambria Math" charset="0"/>
                            <a:cs typeface="Noto Sans CJK JP Regular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维的情况。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63550" indent="-450850">
                  <a:lnSpc>
                    <a:spcPct val="100000"/>
                  </a:lnSpc>
                  <a:spcBef>
                    <a:spcPts val="1560"/>
                  </a:spcBef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令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𝒛</m:t>
                    </m:r>
                    <m:r>
                      <a:rPr lang="zh-CN" altLang="en-US" b="1" i="0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 表示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1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 维嵌入向量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需要最小化的目标函数如下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		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96542" cy="5237271"/>
              </a:xfrm>
              <a:blipFill rotWithShape="0">
                <a:blip r:embed="rId2"/>
                <a:stretch>
                  <a:fillRect l="-1153" r="-2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构建特征映射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90274" y="5527179"/>
                <a:ext cx="10058400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如果两个数据点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很相似（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zh-CN" altLang="en-US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较大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），</a:t>
                </a: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𝑖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在降维后的空间中应该尽量接近（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较小）。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74" y="5527179"/>
                <a:ext cx="10058400" cy="1000274"/>
              </a:xfrm>
              <a:prstGeom prst="rect">
                <a:avLst/>
              </a:prstGeom>
              <a:blipFill rotWithShape="0">
                <a:blip r:embed="rId3"/>
                <a:stretch>
                  <a:fillRect l="-909" t="-4268" b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3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30506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sz="2600" dirty="0">
                    <a:latin typeface="Times New Roman" pitchFamily="18" charset="0"/>
                    <a:cs typeface="Times New Roman" pitchFamily="18" charset="0"/>
                  </a:rPr>
                  <a:t>可以将目标函数写成如下形式</a:t>
                </a: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450850">
                  <a:buNone/>
                </a:pPr>
                <a:endParaRPr lang="en-US" altLang="zh-CN" sz="26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20638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𝑑𝑖𝑎𝑔</m:t>
                        </m:r>
                        <m:d>
                          <m:dPr>
                            <m:ctrlPr>
                              <a:rPr lang="mr-IN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….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𝑳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𝑾</m:t>
                        </m:r>
                      </m:e>
                    </m:nary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是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拉普拉斯矩阵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30506" cy="5237271"/>
              </a:xfrm>
              <a:blipFill rotWithShape="0">
                <a:blip r:embed="rId2"/>
                <a:stretch>
                  <a:fillRect l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构建特征映射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107" y="1576581"/>
                <a:ext cx="12038636" cy="2871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09405E"/>
                  </a:solidFill>
                  <a:latin typeface="Cambria Math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800" i="1" dirty="0">
                  <a:solidFill>
                    <a:srgbClr val="09405E"/>
                  </a:solidFill>
                  <a:latin typeface="Cambria Math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800" i="1" dirty="0">
                  <a:solidFill>
                    <a:srgbClr val="09405E"/>
                  </a:solidFill>
                  <a:latin typeface="Cambria Math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altLang="zh-CN" sz="2800" i="1" dirty="0">
                  <a:solidFill>
                    <a:srgbClr val="09405E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" y="1576581"/>
                <a:ext cx="12038636" cy="28714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526730" y="3045353"/>
                <a:ext cx="5156220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30" y="3045353"/>
                <a:ext cx="5156220" cy="1022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26730" y="4212084"/>
                <a:ext cx="7750712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𝑾</m:t>
                              </m:r>
                            </m:e>
                          </m:d>
                          <m:r>
                            <a:rPr lang="en-US" altLang="zh-CN" sz="2800" b="1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𝐳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𝑳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30" y="4212084"/>
                <a:ext cx="7750712" cy="1022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6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奇异值分解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2893" y="1270803"/>
                <a:ext cx="9080205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输入</a:t>
                </a: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2800" b="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800" spc="-5" dirty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en-US" altLang="zh-CN" sz="2800" spc="-5" dirty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SVD</a:t>
                </a:r>
                <a:r>
                  <a:rPr lang="zh-CN" altLang="en-US" sz="28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charset="0"/>
                      </a:rPr>
                      <m:t>𝑨</m:t>
                    </m:r>
                    <m:r>
                      <a:rPr lang="en-US" altLang="zh-CN" sz="2800" i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kern="0" dirty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800" b="1" i="1" kern="0" dirty="0" smtClean="0">
                        <a:solidFill>
                          <a:srgbClr val="093F5D"/>
                        </a:solidFill>
                        <a:latin typeface="Cambria Math" panose="02040503050406030204" pitchFamily="18" charset="0"/>
                      </a:rPr>
                      <m:t>𝜮</m:t>
                    </m:r>
                    <m:sSup>
                      <m:s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800" i="1" spc="-5" dirty="0">
                  <a:solidFill>
                    <a:srgbClr val="093E5D"/>
                  </a:solidFill>
                  <a:latin typeface="Cambria Math" charset="0"/>
                  <a:cs typeface="Noto Sans CJK JP Regular"/>
                </a:endParaRPr>
              </a:p>
              <a:p>
                <a:pPr marL="355600" indent="-342900">
                  <a:spcBef>
                    <a:spcPts val="100"/>
                  </a:spcBef>
                  <a:buFont typeface="Wingdings" charset="2"/>
                  <a:buChar char="n"/>
                  <a:tabLst>
                    <a:tab pos="459105" algn="l"/>
                  </a:tabLst>
                </a:pPr>
                <a:endParaRPr lang="zh-CN" altLang="en-US" sz="2800" spc="-5" dirty="0">
                  <a:solidFill>
                    <a:srgbClr val="093E5D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R="5080" algn="r">
                  <a:lnSpc>
                    <a:spcPts val="2055"/>
                  </a:lnSpc>
                </a:pP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3" y="1270803"/>
                <a:ext cx="9080205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1075" t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0"/>
              <p:cNvSpPr txBox="1"/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altLang="zh-CN" sz="2800" b="1" i="1" kern="0" dirty="0" smtClean="0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mr-IN" altLang="zh-CN" sz="2800" b="0" i="0" kern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zh-CN" sz="2800" b="0" i="1" kern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mr-I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mr-I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mr-IN" sz="2800" dirty="0">
                  <a:solidFill>
                    <a:srgbClr val="09405E"/>
                  </a:solidFill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9" y="2930924"/>
                <a:ext cx="2939704" cy="12316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8"/>
              <p:cNvSpPr txBox="1"/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altLang="zh-CN" sz="2400" spc="-2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400" spc="-21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spc="-5" dirty="0">
                    <a:solidFill>
                      <a:srgbClr val="093E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奇异值，</a:t>
                </a:r>
                <a14:m>
                  <m:oMath xmlns:m="http://schemas.openxmlformats.org/officeDocument/2006/math"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𝑅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min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𝑀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z="2400" b="0" i="1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lang="en-US" altLang="zh-CN" sz="2400" b="0" i="0" spc="-5" dirty="0" smtClean="0">
                        <a:solidFill>
                          <a:srgbClr val="093E5D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61" y="3299873"/>
                <a:ext cx="3487740" cy="382156"/>
              </a:xfrm>
              <a:prstGeom prst="rect">
                <a:avLst/>
              </a:prstGeom>
              <a:blipFill rotWithShape="0">
                <a:blip r:embed="rId4"/>
                <a:stretch>
                  <a:fillRect l="-4895" t="-20635" b="-4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7256" y="4549519"/>
                <a:ext cx="7002762" cy="1418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sz="2800" b="1" i="0" kern="0" dirty="0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、</m:t>
                        </m:r>
                        <m:r>
                          <a:rPr lang="en-US" altLang="zh-CN" sz="2800" b="1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800" i="1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 kern="0" dirty="0">
                            <a:solidFill>
                              <a:srgbClr val="093F5D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spc="-5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800" b="0" i="1" spc="-5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对应的奇异向量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𝑼</m:t>
                        </m:r>
                      </m:e>
                      <m:sup>
                        <m:r>
                          <a:rPr lang="en-US" altLang="zh-CN" sz="2800" b="1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𝐓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𝑰</m:t>
                    </m:r>
                    <m: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sSup>
                      <m:sSupPr>
                        <m:ctrlPr>
                          <a:rPr lang="en-US" altLang="zh-CN" sz="2800" i="1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zh-CN" altLang="en-US" sz="2800" i="1" spc="7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spc="7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800" i="1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  <m:r>
                      <m:rPr>
                        <m:nor/>
                      </m:rPr>
                      <a:rPr lang="zh-CN" altLang="en-US" sz="2800" i="1" spc="-10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spc="-22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800" spc="-125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i="1" spc="-5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𝐈</m:t>
                    </m:r>
                    <m:r>
                      <m:rPr>
                        <m:nor/>
                      </m:rPr>
                      <a:rPr lang="zh-CN" altLang="en-US" sz="2800" b="0" i="1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   </m:t>
                    </m:r>
                    <m:r>
                      <m:rPr>
                        <m:nor/>
                      </m:rPr>
                      <a:rPr lang="en-US" altLang="zh-CN" sz="2800" b="0" i="0" spc="-570" dirty="0" smtClean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: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   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𝑼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i="1" spc="7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𝐕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是正交矩阵</a:t>
                </a: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56" y="4549519"/>
                <a:ext cx="7002762" cy="1418722"/>
              </a:xfrm>
              <a:prstGeom prst="rect">
                <a:avLst/>
              </a:prstGeom>
              <a:blipFill rotWithShape="0">
                <a:blip r:embed="rId5"/>
                <a:stretch>
                  <a:fillRect t="-2575" b="-1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469" y="1831863"/>
                <a:ext cx="44037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844" y="1356690"/>
                <a:ext cx="35163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718" y="1058875"/>
            <a:ext cx="5360482" cy="1944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kern="0" dirty="0">
                          <a:solidFill>
                            <a:srgbClr val="093F5D"/>
                          </a:solidFill>
                          <a:latin typeface="Cambria Math" charset="0"/>
                        </a:rPr>
                        <m:t>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1800242"/>
                <a:ext cx="39465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095251" y="2691451"/>
                <a:ext cx="87107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51" y="2691451"/>
                <a:ext cx="871072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648837" y="2697860"/>
                <a:ext cx="91134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837" y="2697860"/>
                <a:ext cx="91134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9729937" y="2726400"/>
                <a:ext cx="86466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mr-IN" altLang="zh-CN" sz="2000" b="1" i="1" kern="0" dirty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000" b="0" i="1" kern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𝑀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×</m:t>
                          </m:r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937" y="2726400"/>
                <a:ext cx="86466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953094" y="2725184"/>
                <a:ext cx="843629" cy="4108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000" b="1" i="1" kern="0" dirty="0">
                              <a:solidFill>
                                <a:srgbClr val="093F5D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0" i="1" kern="0" dirty="0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000" i="1" kern="0" dirty="0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i="0" kern="0" dirty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094" y="2725184"/>
                <a:ext cx="843629" cy="410818"/>
              </a:xfrm>
              <a:prstGeom prst="rect">
                <a:avLst/>
              </a:prstGeom>
              <a:blipFill rotWithShape="0">
                <a:blip r:embed="rId1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83" y="945936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247" y="971970"/>
                <a:ext cx="41152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9675628" y="2333105"/>
            <a:ext cx="1020725" cy="291803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113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为了去掉嵌入向量中任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意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的尺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度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因子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我们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添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加约束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zh-CN" b="1" i="1" smtClean="0">
                        <a:latin typeface="Cambria Math" charset="0"/>
                      </a:rPr>
                      <m:t>𝑫𝒛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r>
                      <a:rPr lang="en-US" altLang="zh-CN" b="0" i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zh-CN" altLang="en-US" b="0" dirty="0">
                    <a:latin typeface="Noto Sans CJK JP Regular"/>
                  </a:rPr>
                  <a:t>。</a:t>
                </a:r>
                <a:endParaRPr lang="en-US" altLang="zh-CN" b="0" dirty="0">
                  <a:latin typeface="Noto Sans CJK JP Regular"/>
                </a:endParaRPr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优化问题可以被写成如</a:t>
                </a:r>
                <a:r>
                  <a:rPr lang="zh-CN" altLang="en-US" spc="-15" dirty="0">
                    <a:latin typeface="Noto Sans CJK JP Regular"/>
                    <a:cs typeface="Noto Sans CJK JP Regular"/>
                  </a:rPr>
                  <a:t>下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形</a:t>
                </a:r>
                <a:r>
                  <a:rPr lang="zh-CN" altLang="en-US" spc="5" dirty="0">
                    <a:latin typeface="Noto Sans CJK JP Regular"/>
                    <a:cs typeface="Noto Sans CJK JP Regular"/>
                  </a:rPr>
                  <a:t>式：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charset="0"/>
                            </a:rPr>
                            <m:t>𝑳</m:t>
                          </m:r>
                          <m:r>
                            <a:rPr lang="en-US" altLang="zh-CN" b="1" i="0" smtClean="0">
                              <a:latin typeface="Cambria Math" charset="0"/>
                            </a:rPr>
                            <m:t>𝐳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 </m:t>
                          </m:r>
                          <m:r>
                            <a:rPr lang="zh-CN" altLang="en-US" b="0" i="0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s</m:t>
                          </m:r>
                          <m:r>
                            <a:rPr lang="en-US" altLang="zh-CN" b="0" i="0" smtClean="0">
                              <a:latin typeface="Cambria Math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t</m:t>
                          </m:r>
                          <m:r>
                            <a:rPr lang="en-US" altLang="zh-CN" b="0" i="0" smtClean="0">
                              <a:latin typeface="Cambria Math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altLang="zh-CN" b="1" i="1"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charset="0"/>
                            </a:rPr>
                            <m:t>𝑫𝒛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上述带约束的优化问题可用拉格朗日乘子法求解：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拉格朗日函数对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求偏导并等于</a:t>
                </a:r>
                <a:r>
                  <a:rPr lang="en-US" altLang="zh-CN" dirty="0">
                    <a:latin typeface="Noto Sans CJK JP Regular"/>
                    <a:cs typeface="Noto Sans CJK JP Regular"/>
                  </a:rPr>
                  <a:t>0</a:t>
                </a:r>
                <a:r>
                  <a:rPr lang="zh-CN" altLang="en-US" dirty="0">
                    <a:latin typeface="Noto Sans CJK JP Regular"/>
                    <a:cs typeface="Noto Sans CJK JP Regular"/>
                  </a:rPr>
                  <a:t>，得到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smtClean="0">
                            <a:latin typeface="Cambria Math" charset="0"/>
                            <a:cs typeface="Noto Sans CJK JP Regular"/>
                          </a:rPr>
                        </m:ctrlPr>
                      </m:fPr>
                      <m:num>
                        <m:r>
                          <a:rPr lang="mr-IN" altLang="zh-CN" i="1" smtClean="0">
                            <a:latin typeface="Cambria Math" charset="0"/>
                            <a:cs typeface="Noto Sans CJK JP Regular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charset="0"/>
                            <a:cs typeface="Noto Sans CJK JP Regular"/>
                          </a:rPr>
                          <m:t>𝐿</m:t>
                        </m:r>
                      </m:num>
                      <m:den>
                        <m:r>
                          <a:rPr lang="mr-IN" altLang="zh-CN" i="1" smtClean="0">
                            <a:latin typeface="Cambria Math" charset="0"/>
                            <a:cs typeface="Noto Sans CJK JP Regular"/>
                          </a:rPr>
                          <m:t>𝜕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𝒛</m:t>
                        </m:r>
                      </m:den>
                    </m:f>
                    <m:r>
                      <a:rPr lang="en-US" altLang="zh-CN" b="0" i="1" smtClean="0">
                        <a:latin typeface="Cambria Math" charset="0"/>
                        <a:cs typeface="Noto Sans CJK JP Regular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r>
                      <a:rPr lang="el-GR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b="1" i="0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zh-CN" altLang="en-US" i="1" dirty="0">
                    <a:latin typeface="Noto Sans CJK JP Regular"/>
                    <a:cs typeface="Noto Sans CJK JP Regular"/>
                  </a:rPr>
                  <a:t>。</a:t>
                </a:r>
                <a:endParaRPr lang="en-US" altLang="zh-CN" i="1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dirty="0"/>
                  <a:t>是一个</a:t>
                </a:r>
                <a:r>
                  <a:rPr lang="zh-CN" altLang="en-US" dirty="0">
                    <a:hlinkClick r:id="rId2"/>
                  </a:rPr>
                  <a:t>广义特征值问题</a:t>
                </a:r>
                <a:r>
                  <a:rPr lang="zh-CN" altLang="en-US" dirty="0"/>
                  <a:t>。通过求得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最小</a:t>
                </a:r>
                <a:r>
                  <a:rPr lang="zh-CN" altLang="en-US" dirty="0"/>
                  <a:t>非零特征值所对应的特征向量，即可达到降维的目的。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b="-11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尺度不变性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31023" y="4055209"/>
                <a:ext cx="433490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𝑳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𝐳</m:t>
                          </m:r>
                          <m:r>
                            <a:rPr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d>
                            <m:d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  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𝑫𝒛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023" y="4055209"/>
                <a:ext cx="4334905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33985" y="1062777"/>
                <a:ext cx="10752465" cy="5237271"/>
              </a:xfrm>
            </p:spPr>
            <p:txBody>
              <a:bodyPr/>
              <a:lstStyle/>
              <a:p>
                <a:r>
                  <a:rPr lang="zh-CN" altLang="en-US" dirty="0"/>
                  <a:t>对于形式如下的特征值问题：</a:t>
                </a:r>
              </a:p>
              <a:p>
                <a:r>
                  <a:rPr lang="zh-CN" altLang="en-US" dirty="0"/>
                  <a:t>求数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dirty="0"/>
                  <a:t>，使方程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有非零解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，这里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阶实对称矩阵，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阶实对称正定矩阵，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zh-CN" altLang="en-US" dirty="0"/>
                  <a:t>维列向量，则称该问题为矩阵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</a:rPr>
                      <m:t>𝐀</m:t>
                    </m:r>
                  </m:oMath>
                </a14:m>
                <a:r>
                  <a:rPr lang="zh-CN" altLang="en-US" dirty="0"/>
                  <a:t>相对于矩阵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zh-CN" altLang="en-US" dirty="0"/>
                  <a:t>的广义特征值问题，称满足上式要求的数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dirty="0"/>
                  <a:t>相对于矩阵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zh-CN" altLang="en-US" dirty="0"/>
                  <a:t>的特征值，而与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dirty="0"/>
                  <a:t>相对应的非零解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charset="0"/>
                      </a:rPr>
                      <m:t>𝐱</m:t>
                    </m:r>
                  </m:oMath>
                </a14:m>
                <a:r>
                  <a:rPr lang="zh-CN" altLang="en-US" dirty="0"/>
                  <a:t>称为属于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zh-CN" altLang="en-US" dirty="0"/>
                  <a:t>的特征向量。</a:t>
                </a:r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𝑩</m:t>
                    </m:r>
                  </m:oMath>
                </a14:m>
                <a:r>
                  <a:rPr lang="zh-CN" altLang="en-US" dirty="0"/>
                  <a:t>正定，故用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/>
                  <a:t>左乘（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）式两端得：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𝜆</m:t>
                    </m:r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</m:oMath>
                </a14:m>
                <a:endParaRPr lang="en-US" altLang="zh-CN" i="1" dirty="0"/>
              </a:p>
              <a:p>
                <a:r>
                  <a:rPr lang="zh-CN" altLang="en-US" dirty="0"/>
                  <a:t>这样可将广义特征值问题转化为矩阵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 dirty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zh-CN" altLang="en-US" dirty="0"/>
                  <a:t>的普通特征值问题。</a:t>
                </a:r>
              </a:p>
              <a:p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33985" y="1062777"/>
                <a:ext cx="10752465" cy="5237271"/>
              </a:xfrm>
              <a:blipFill rotWithShape="0">
                <a:blip r:embed="rId3"/>
                <a:stretch>
                  <a:fillRect l="-1021" b="-8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广义特征值问题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839207" y="2151029"/>
                <a:ext cx="18301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2800" b="1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𝑩𝒙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207" y="2151029"/>
                <a:ext cx="18301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875487" y="2151029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9405E"/>
                </a:solidFill>
              </a:rPr>
              <a:t>（</a:t>
            </a:r>
            <a:r>
              <a:rPr kumimoji="1" lang="en-US" altLang="zh-CN" sz="2800" dirty="0">
                <a:solidFill>
                  <a:srgbClr val="09405E"/>
                </a:solidFill>
              </a:rPr>
              <a:t>1</a:t>
            </a:r>
            <a:r>
              <a:rPr kumimoji="1" lang="zh-CN" altLang="en-US" sz="2800" dirty="0">
                <a:solidFill>
                  <a:srgbClr val="09405E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88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zh-CN" altLang="en-US" dirty="0"/>
                  <a:t>是一个广义特征值问题。通过求得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最小</a:t>
                </a:r>
                <a:r>
                  <a:rPr lang="zh-CN" altLang="en-US" dirty="0"/>
                  <a:t>非零特征值所对应的特征向量，即可达到降维的目的。</a:t>
                </a:r>
                <a:endParaRPr lang="en-US" altLang="zh-CN" dirty="0"/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最小：将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代回目标函数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charset="0"/>
                              </a:rPr>
                              <m:t>𝒛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𝑳</m:t>
                        </m:r>
                        <m:r>
                          <a:rPr lang="en-US" altLang="zh-CN" b="1">
                            <a:latin typeface="Cambria Math" charset="0"/>
                          </a:rPr>
                          <m:t>𝐳</m:t>
                        </m:r>
                        <m:r>
                          <a:rPr lang="en-US" altLang="zh-CN" i="1">
                            <a:latin typeface="Cambria Math"/>
                          </a:rPr>
                          <m:t> </m:t>
                        </m:r>
                        <m:r>
                          <a:rPr lang="zh-CN" altLang="en-US">
                            <a:latin typeface="Cambria Math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s</m:t>
                        </m:r>
                        <m:r>
                          <a:rPr lang="en-US" altLang="zh-CN">
                            <a:latin typeface="Cambria Math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  <m:r>
                          <a:rPr lang="en-US" altLang="zh-CN">
                            <a:latin typeface="Cambria Math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𝑫𝒛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e>
                    </m:func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，得到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charset="0"/>
                      </a:rPr>
                      <m:t>𝑳</m:t>
                    </m:r>
                    <m:r>
                      <a:rPr lang="en-US" altLang="zh-CN" b="1">
                        <a:solidFill>
                          <a:srgbClr val="C00000"/>
                        </a:solidFill>
                        <a:latin typeface="Cambria Math" charset="0"/>
                      </a:rPr>
                      <m:t>𝐳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最小，所以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最小。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622300" lvl="1" indent="-450850"/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目标函数优化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78084" y="3445154"/>
                <a:ext cx="4612160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127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𝑳</m:t>
                      </m:r>
                      <m:r>
                        <a:rPr lang="en-US" altLang="zh-CN" sz="2800" b="1">
                          <a:solidFill>
                            <a:srgbClr val="C00000"/>
                          </a:solidFill>
                          <a:latin typeface="Cambria Math" charset="0"/>
                        </a:rPr>
                        <m:t>𝐳</m:t>
                      </m:r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l-GR" altLang="zh-CN" sz="28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𝒛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084" y="3445154"/>
                <a:ext cx="4612160" cy="5309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9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44668" cy="5237271"/>
              </a:xfrm>
            </p:spPr>
            <p:txBody>
              <a:bodyPr/>
              <a:lstStyle/>
              <a:p>
                <a:pPr marL="450850" lvl="1" indent="-4508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注意：一些文献中采用的是规范化的随机游走拉普拉斯矩阵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sz="2800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𝒓</m:t>
                            </m:r>
                            <m:r>
                              <a:rPr lang="en-US" altLang="zh-CN" sz="2800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8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𝑫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28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charset="0"/>
                      </a:rPr>
                      <m:t>𝑳</m:t>
                    </m:r>
                  </m:oMath>
                </a14:m>
                <a:r>
                  <a:rPr lang="zh-CN" altLang="en-US" sz="2800" dirty="0">
                    <a:latin typeface="Noto Sans CJK JP Regular"/>
                    <a:cs typeface="Noto Sans CJK JP Regular"/>
                  </a:rPr>
                  <a:t>描述拉普拉斯特征映射算法。</a:t>
                </a:r>
                <a:endParaRPr lang="en-US" altLang="zh-CN" sz="2800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，对应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𝑫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𝑳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r>
                      <a:rPr lang="el-GR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</m:oMath>
                </a14:m>
                <a:r>
                  <a:rPr lang="zh-CN" altLang="en-US" dirty="0"/>
                  <a:t>，即对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𝒓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进行特征值分解</a:t>
                </a:r>
                <a:endParaRPr lang="en-US" altLang="zh-CN" dirty="0"/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所以谱聚类相当于先采用拉普拉斯特征映射得到高维数据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cs typeface="Noto Sans CJK JP Regular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  <a:cs typeface="Noto Sans CJK JP Regular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的低维表示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cs typeface="Noto Sans CJK JP Regular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  <a:cs typeface="Noto Sans CJK JP Regular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，然后在低维空间对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Noto Sans CJK JP Regular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cs typeface="Noto Sans CJK JP Regular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cs typeface="Noto Sans CJK JP Regular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Noto Sans CJK JP Regular"/>
                    <a:cs typeface="Noto Sans CJK JP Regular"/>
                  </a:rPr>
                  <a:t>进行聚类。</a:t>
                </a:r>
                <a:endParaRPr lang="en-US" altLang="zh-CN" dirty="0">
                  <a:latin typeface="Noto Sans CJK JP Regular"/>
                  <a:cs typeface="Noto Sans CJK JP Regular"/>
                </a:endParaRPr>
              </a:p>
              <a:p>
                <a:pPr marL="450850" indent="-450850"/>
                <a:r>
                  <a:rPr lang="zh-CN" altLang="en-US" dirty="0">
                    <a:latin typeface="Noto Sans CJK JP Regular"/>
                    <a:cs typeface="Noto Sans CJK JP Regular"/>
                  </a:rPr>
                  <a:t>由于采用拉普拉斯特征映射保持了局部数据结构，即相近的数据还相近，所以更适合聚类。</a:t>
                </a: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44668" cy="5237271"/>
              </a:xfrm>
              <a:blipFill rotWithShape="0">
                <a:blip r:embed="rId3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和谱聚类的关系</a:t>
            </a:r>
          </a:p>
        </p:txBody>
      </p:sp>
    </p:spTree>
    <p:extLst>
      <p:ext uri="{BB962C8B-B14F-4D97-AF65-F5344CB8AC3E}">
        <p14:creationId xmlns:p14="http://schemas.microsoft.com/office/powerpoint/2010/main" val="8915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我们用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cs typeface="Times New Roman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</a:rPr>
                      <m:t> </m:t>
                    </m:r>
                    <m:r>
                      <a:rPr lang="en-US" altLang="zh-CN" b="1" i="1" smtClean="0">
                        <a:latin typeface="Cambria Math" charset="0"/>
                      </a:rPr>
                      <m:t>𝒁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cs typeface="Times New Roman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cs typeface="Times New Roman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charset="0"/>
                                <a:cs typeface="Times New Roman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cs typeface="Times New Roman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cs typeface="Times New Roman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 表示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维嵌入后的表达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注意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  <a:cs typeface="Times New Roman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在嵌入空间的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维表示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需要最小化的目标函数如下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cs typeface="Times New Roman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cs typeface="Times New Roman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cs typeface="Times New Roman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构建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dirty="0"/>
                  <a:t>特征映射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5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最小化的问题可以被写成如下形式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09405E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/>
                          </a:rPr>
                          <m:t>r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𝒁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9405E"/>
                                </a:solidFill>
                                <a:latin typeface="Cambria Math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/>
                          </a:rPr>
                          <m:t>𝑳</m:t>
                        </m:r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𝒁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450850">
                  <a:buNone/>
                </a:pPr>
                <a:r>
                  <a:rPr lang="en-US" altLang="zh-CN" dirty="0" err="1"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𝒁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𝑰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𝑫𝑰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形式类似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PCA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的优化问题。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求解：广义特征分解问题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𝑳𝒛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b="1" i="1">
                        <a:latin typeface="Cambria Math"/>
                      </a:rPr>
                      <m:t>𝑫</m:t>
                    </m:r>
                    <m:r>
                      <a:rPr lang="en-US" altLang="zh-CN" b="1" i="1">
                        <a:latin typeface="Cambria Math" charset="0"/>
                      </a:rPr>
                      <m:t>𝒛</m:t>
                    </m:r>
                    <m:r>
                      <a:rPr lang="en-US" altLang="zh-CN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的解，或直接对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𝒓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𝑫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𝑳</m:t>
                    </m:r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进行特征分解，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个最小的特征值对应的特征向量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cs typeface="Times New Roman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>
                        <a:latin typeface="Cambria Math" charset="0"/>
                        <a:cs typeface="Times New Roman" pitchFamily="18" charset="0"/>
                      </a:rPr>
                      <m:t>𝑘</m:t>
                    </m:r>
                    <m:r>
                      <a:rPr lang="en-US" altLang="zh-CN">
                        <a:latin typeface="Cambria Math" charset="0"/>
                        <a:cs typeface="Times New Roman" pitchFamily="18" charset="0"/>
                      </a:rPr>
                      <m:t>=1…</m:t>
                    </m:r>
                    <m:r>
                      <a:rPr lang="en-US" altLang="zh-CN" b="0" i="1" smtClean="0">
                        <a:latin typeface="Cambria Math" charset="0"/>
                        <a:cs typeface="Times New Roman" pitchFamily="18" charset="0"/>
                      </a:rPr>
                      <m:t>𝐷</m:t>
                    </m:r>
                    <m:r>
                      <a:rPr lang="en-US" altLang="zh-CN">
                        <a:latin typeface="Cambria Math" charset="0"/>
                        <a:cs typeface="Times New Roman" pitchFamily="18" charset="0"/>
                      </a:rPr>
                      <m:t>′)</m:t>
                    </m:r>
                  </m:oMath>
                </a14:m>
                <a:endParaRPr lang="en-US" altLang="zh-CN" b="1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50850" indent="-450850"/>
                <a:r>
                  <a:rPr lang="zh-CN" altLang="en-US" dirty="0"/>
                  <a:t>对特征向量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cs typeface="Times New Roman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进行归一化，使得对于所有的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𝑘</m:t>
                    </m:r>
                    <m:r>
                      <a:rPr lang="en-US" altLang="zh-CN" i="1">
                        <a:latin typeface="Cambria Math"/>
                      </a:rPr>
                      <m:t>=1…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b="0" i="1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altLang="zh-CN" b="1" i="1">
                            <a:latin typeface="Cambria Math"/>
                          </a:rPr>
                          <m:t>𝑫</m:t>
                        </m:r>
                        <m:r>
                          <a:rPr lang="en-US" altLang="zh-CN" b="1" i="1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=1</m:t>
                    </m:r>
                    <m:r>
                      <m:rPr>
                        <m:nor/>
                      </m:rPr>
                      <a:rPr lang="zh-CN" altLang="en-US" dirty="0"/>
                      <m:t>。</m:t>
                    </m:r>
                  </m:oMath>
                </a14:m>
                <a:endParaRPr lang="zh-CN" altLang="en-US" dirty="0"/>
              </a:p>
              <a:p>
                <a:pPr marL="450850" indent="-450850"/>
                <a:endParaRPr lang="zh-CN" alt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 r="-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构建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zh-CN" altLang="en-US" dirty="0"/>
                  <a:t>特征映射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0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00289" cy="523727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rgbClr val="09405E"/>
              </a:buClr>
              <a:buFont typeface="Wingdings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T-SNE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T-distributed Stochastic Neighbor Embedding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是一种非线性降维算法，非常适用于高维数据降维到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维或者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维，进行可视化。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Clr>
                <a:srgbClr val="09405E"/>
              </a:buClr>
              <a:buFont typeface="Wingdings" charset="2"/>
              <a:buChar char="n"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基本思想：在高维空间相似的数据点，映射到低维空间也相似。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1325245" lvl="1" indent="-457200">
              <a:spcBef>
                <a:spcPts val="0"/>
              </a:spcBef>
              <a:buClr>
                <a:srgbClr val="09405E"/>
              </a:buClr>
              <a:buFont typeface="Wingdings" charset="2"/>
              <a:buChar char="l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SNE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：将欧氏</a:t>
            </a:r>
            <a:r>
              <a:rPr lang="zh-CN" alt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转换为用</a:t>
            </a:r>
            <a:r>
              <a:rPr lang="zh-CN" alt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概率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来表示的相似性。 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1325245" lvl="1" indent="-457200">
              <a:spcBef>
                <a:spcPts val="0"/>
              </a:spcBef>
              <a:buClr>
                <a:srgbClr val="09405E"/>
              </a:buClr>
              <a:buFont typeface="Wingdings" charset="2"/>
              <a:buChar char="n"/>
            </a:pP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Clr>
                <a:srgbClr val="09405E"/>
              </a:buClr>
              <a:buFont typeface="Wingdings" charset="2"/>
              <a:buChar char="n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T-SNE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：原始空间中的相似度由高斯联合概率表示，嵌入空间的相似度由“学生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分布”表示。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T-SNE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79" y="6143734"/>
            <a:ext cx="9194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给定高维空间中的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/>
                  <a:t>个数据点：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</m:oMath>
                </a14:m>
                <a:r>
                  <a:rPr kumimoji="1" lang="en-US" altLang="zh-CN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i="1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高维空间中的两个数据点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，之间的相似度用</a:t>
                </a:r>
                <a:r>
                  <a:rPr kumimoji="1" lang="zh-CN" altLang="en-US" dirty="0"/>
                  <a:t>以数据点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为中心点的高斯分布表示：</a:t>
                </a: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为以数据点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为中心点的高斯分布的标准差。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b="0" dirty="0"/>
                  <a:t>复杂度：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charset="0"/>
                          </a:rPr>
                          <m:t>log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/>
                  <a:t>（只计算最邻居之间的相似度）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r="-113" b="-2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9100230" cy="414184"/>
          </a:xfrm>
        </p:spPr>
        <p:txBody>
          <a:bodyPr/>
          <a:lstStyle/>
          <a:p>
            <a:r>
              <a:rPr lang="en-US" altLang="zh-CN" dirty="0"/>
              <a:t>SNE</a:t>
            </a:r>
            <a:r>
              <a:rPr lang="zh-CN" altLang="en-US" dirty="0"/>
              <a:t>：</a:t>
            </a:r>
            <a:r>
              <a:rPr lang="en-US" altLang="zh-CN" dirty="0"/>
              <a:t>Stochastic Neighbor Embedding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31504" y="3267742"/>
                <a:ext cx="5515741" cy="10977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exp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⁡(−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zh-CN" sz="2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9405E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≠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exp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⁡(−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  <a:sym typeface="Times New Roman" panose="02020603050405020304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67742"/>
                <a:ext cx="5515741" cy="10977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77" y="2530248"/>
            <a:ext cx="2078656" cy="174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02" y="4557018"/>
            <a:ext cx="3307103" cy="13344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8918901" y="4515421"/>
            <a:ext cx="706361" cy="60201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68113" y="5952616"/>
            <a:ext cx="2723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/>
              <a:t>图片来源：</a:t>
            </a:r>
            <a:endParaRPr lang="en-US" altLang="zh-CN" sz="14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err="1"/>
              <a:t>StatQuest</a:t>
            </a:r>
            <a:r>
              <a:rPr lang="en-US" altLang="zh-CN" sz="1400" dirty="0"/>
              <a:t>: t-SNE, Clearly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70427" y="4557018"/>
                <a:ext cx="1965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𝑘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≠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𝑖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555555"/>
                    </a:solidFill>
                    <a:latin typeface="Lato" charset="0"/>
                  </a:rPr>
                  <a:t>：排除自身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27" y="4557018"/>
                <a:ext cx="1965218" cy="369332"/>
              </a:xfrm>
              <a:prstGeom prst="rect">
                <a:avLst/>
              </a:prstGeom>
              <a:blipFill>
                <a:blip r:embed="rId7"/>
                <a:stretch>
                  <a:fillRect t="-17241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9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给定高维空间中的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/>
                  <a:t>个数据点：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,…,</m:t>
                    </m:r>
                  </m:oMath>
                </a14:m>
                <a:r>
                  <a:rPr kumimoji="1" lang="en-US" altLang="zh-CN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i="1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高维空间中的两个数据点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，之间的相似度用</a:t>
                </a:r>
                <a:r>
                  <a:rPr kumimoji="1" lang="zh-CN" altLang="en-US" dirty="0"/>
                  <a:t>以数据点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为中心点的高斯分布表示：</a:t>
                </a: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99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之间的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相似度</a:t>
                </a:r>
                <a:r>
                  <a:rPr lang="zh-CN" altLang="en-US" dirty="0"/>
                  <a:t>用联合分布表示：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r="-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SNE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52600" y="3287621"/>
                <a:ext cx="5515741" cy="10977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exp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⁡(−</m:t>
                          </m:r>
                          <m:f>
                            <m:fPr>
                              <m:type m:val="li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naryPr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≠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exp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⁡(−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  <a:sym typeface="Times New Roman" panose="02020603050405020304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00" y="3287621"/>
                <a:ext cx="5515741" cy="10977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935760" y="5801044"/>
                <a:ext cx="2528256" cy="796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2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5801044"/>
                <a:ext cx="2528256" cy="7963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0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solidFill>
                      <a:srgbClr val="09405E"/>
                    </a:solidFill>
                  </a:rPr>
                  <a:t> </a:t>
                </a:r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>
                    <a:solidFill>
                      <a:srgbClr val="09405E"/>
                    </a:solidFill>
                  </a:rPr>
                  <a:t>由于数据分布稠密不均，对每个数据点确定参数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很困难，</a:t>
                </a:r>
                <a:r>
                  <a:rPr lang="en-US" altLang="zh-CN" dirty="0">
                    <a:solidFill>
                      <a:srgbClr val="09405E"/>
                    </a:solidFill>
                  </a:rPr>
                  <a:t>T-NSE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实现时采用参数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Wingdings"/>
                  </a:rPr>
                  <a:t>困惑度</a:t>
                </a:r>
                <a:r>
                  <a:rPr kumimoji="1" lang="zh-CN" altLang="en-US" dirty="0">
                    <a:solidFill>
                      <a:srgbClr val="09405E"/>
                    </a:solidFill>
                    <a:sym typeface="Wingdings"/>
                  </a:rPr>
                  <a:t>（</a:t>
                </a:r>
                <a:r>
                  <a:rPr lang="en-US" altLang="zh-CN" dirty="0">
                    <a:solidFill>
                      <a:srgbClr val="09405E"/>
                    </a:solidFill>
                  </a:rPr>
                  <a:t>perplexity</a:t>
                </a:r>
                <a:r>
                  <a:rPr kumimoji="1" lang="zh-CN" altLang="en-US" dirty="0">
                    <a:solidFill>
                      <a:srgbClr val="09405E"/>
                    </a:solidFill>
                    <a:sym typeface="Wingdings"/>
                  </a:rPr>
                  <a:t>）。</a:t>
                </a:r>
                <a:endParaRPr kumimoji="1" lang="en-US" altLang="zh-CN" dirty="0">
                  <a:solidFill>
                    <a:srgbClr val="09405E"/>
                  </a:solidFill>
                  <a:sym typeface="Wingdings"/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en-US" altLang="zh-CN" dirty="0">
                    <a:solidFill>
                      <a:srgbClr val="09405E"/>
                    </a:solidFill>
                  </a:rPr>
                  <a:t> </a:t>
                </a: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en-US" altLang="zh-CN" dirty="0"/>
                  <a:t>perplexity</a:t>
                </a:r>
                <a:r>
                  <a:rPr lang="zh-CN" altLang="en-US" dirty="0"/>
                  <a:t>为模型的超参数，大致表示每个点有效的邻居数目</a:t>
                </a:r>
                <a:endParaRPr lang="en-US" altLang="zh-CN" dirty="0"/>
              </a:p>
              <a:p>
                <a:pPr marL="800100" lvl="1" indent="-342900">
                  <a:buClr>
                    <a:srgbClr val="09405E"/>
                  </a:buClr>
                  <a:buFont typeface="Wingdings" charset="2"/>
                  <a:buChar char="l"/>
                </a:pPr>
                <a:r>
                  <a:rPr lang="zh-CN" altLang="en-US" dirty="0"/>
                  <a:t>原始论文建议困惑度设为</a:t>
                </a:r>
                <a:r>
                  <a:rPr lang="en-US" altLang="zh-CN" dirty="0"/>
                  <a:t>5-50</a:t>
                </a:r>
              </a:p>
              <a:p>
                <a:pPr marL="800100" lvl="1" indent="-342900">
                  <a:buClr>
                    <a:srgbClr val="09405E"/>
                  </a:buClr>
                  <a:buFont typeface="Wingdings" charset="2"/>
                  <a:buChar char="l"/>
                </a:pPr>
                <a:r>
                  <a:rPr lang="zh-CN" altLang="en-US" dirty="0"/>
                  <a:t>密集区域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微软雅黑" pitchFamily="34" charset="-122"/>
                      </a:rPr>
                      <m:t>𝑝𝑒𝑟𝑝𝑙𝑒𝑥𝑖𝑡𝑦</m:t>
                    </m:r>
                    <m:d>
                      <m:dPr>
                        <m:ctrlPr>
                          <a:rPr lang="is-I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微软雅黑" pitchFamily="34" charset="-122"/>
                                <a:sym typeface="Times New Roman" panose="02020603050405020304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小</a:t>
                </a:r>
                <a:endParaRPr lang="en-US" altLang="zh-CN" dirty="0"/>
              </a:p>
              <a:p>
                <a:pPr marL="800100" lvl="1" indent="-342900">
                  <a:buClr>
                    <a:srgbClr val="09405E"/>
                  </a:buClr>
                  <a:buFont typeface="Wingdings" charset="2"/>
                  <a:buChar char="l"/>
                </a:pPr>
                <a:r>
                  <a:rPr lang="zh-CN" altLang="en-US" dirty="0"/>
                  <a:t>通常固定</a:t>
                </a:r>
                <a:r>
                  <a:rPr lang="en-US" altLang="zh-CN" dirty="0"/>
                  <a:t>perplexity</a:t>
                </a:r>
                <a:r>
                  <a:rPr lang="zh-CN" altLang="en-US" dirty="0"/>
                  <a:t>，用二分法或其他方法找到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r="-454" b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5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58779" y="173038"/>
                <a:ext cx="9100230" cy="414184"/>
              </a:xfrm>
            </p:spPr>
            <p:txBody>
              <a:bodyPr/>
              <a:lstStyle/>
              <a:p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r>
                  <a:rPr kumimoji="1" lang="en-US" altLang="zh-CN" dirty="0">
                    <a:sym typeface="Wingdings"/>
                  </a:rPr>
                  <a:t></a:t>
                </a:r>
                <a:r>
                  <a:rPr lang="zh-CN" altLang="en-US" dirty="0">
                    <a:sym typeface="Wingdings"/>
                  </a:rPr>
                  <a:t>困惑</a:t>
                </a:r>
                <a:r>
                  <a:rPr kumimoji="1" lang="zh-CN" altLang="en-US" dirty="0">
                    <a:sym typeface="Wingdings"/>
                  </a:rPr>
                  <a:t>度（</a:t>
                </a:r>
                <a:r>
                  <a:rPr lang="en-US" altLang="zh-CN" dirty="0"/>
                  <a:t>perplexity</a:t>
                </a:r>
                <a:r>
                  <a:rPr kumimoji="1" lang="zh-CN" altLang="en-US" dirty="0">
                    <a:sym typeface="Wingdings"/>
                  </a:rPr>
                  <a:t>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58779" y="173038"/>
                <a:ext cx="9100230" cy="414184"/>
              </a:xfrm>
              <a:blipFill rotWithShape="0">
                <a:blip r:embed="rId4"/>
                <a:stretch>
                  <a:fillRect l="-1407" t="-26471" b="-5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06915" y="893510"/>
                <a:ext cx="5515741" cy="10977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altLang="zh-CN" sz="28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exp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⁡(−</m:t>
                          </m:r>
                          <m:f>
                            <m:fPr>
                              <m:type m:val="lin"/>
                              <m:ctrlP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zh-CN" sz="28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9405E"/>
                                          </a:solidFill>
                                          <a:effectLst/>
                                          <a:uFillTx/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naryPr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≠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exp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⁡(−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  <a:sym typeface="Times New Roman" panose="02020603050405020304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15" y="893510"/>
                <a:ext cx="5515741" cy="10977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271300" y="3766398"/>
                <a:ext cx="6562887" cy="5289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𝑝𝑒𝑟𝑝𝑙𝑒𝑥𝑖𝑡𝑦</m:t>
                      </m:r>
                      <m:d>
                        <m:dPr>
                          <m:ctrlPr>
                            <a:rPr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𝐻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𝑝</m:t>
                              </m:r>
                            </m:e>
                          </m:d>
                        </m:sup>
                      </m:sSup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sym typeface="Times New Roman" panose="020206030504050203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sym typeface="Times New Roman" panose="02020603050405020304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300" y="3766398"/>
                <a:ext cx="6562887" cy="5289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2193766" y="3044280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6609186" y="1627681"/>
            <a:ext cx="5197881" cy="4034438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基于重构的降维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27100" lvl="1" indent="-457200">
              <a:spcBef>
                <a:spcPts val="1420"/>
              </a:spcBef>
              <a:buFont typeface="Arial" charset="0"/>
              <a:buChar char="•"/>
              <a:tabLst>
                <a:tab pos="354965" algn="l"/>
                <a:tab pos="355600" algn="l"/>
              </a:tabLst>
            </a:pPr>
            <a:r>
              <a:rPr lang="en-US" altLang="zh-CN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</a:p>
          <a:p>
            <a:pPr marL="927100" lvl="1" indent="-457200">
              <a:spcBef>
                <a:spcPts val="1420"/>
              </a:spcBef>
              <a:buFont typeface="Arial" charset="0"/>
              <a:buChar char="•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核化</a:t>
            </a:r>
            <a:r>
              <a:rPr lang="en-US" altLang="zh-CN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</a:p>
          <a:p>
            <a:pPr marL="927100" lvl="1" indent="-457200">
              <a:spcBef>
                <a:spcPts val="1420"/>
              </a:spcBef>
              <a:buFont typeface="Arial" charset="0"/>
              <a:buChar char="•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自编码器</a:t>
            </a:r>
            <a:endParaRPr lang="en-US" altLang="zh-CN" sz="3200" spc="-5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基于全局结构保持的降维</a:t>
            </a:r>
            <a:endParaRPr lang="zh-CN" altLang="en-US" sz="3200" spc="-5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55600" indent="-342900">
              <a:lnSpc>
                <a:spcPct val="100000"/>
              </a:lnSpc>
              <a:spcBef>
                <a:spcPts val="1420"/>
              </a:spcBef>
              <a:buFont typeface="Wingdings" charset="2"/>
              <a:buChar char="n"/>
              <a:tabLst>
                <a:tab pos="354965" algn="l"/>
                <a:tab pos="355600" algn="l"/>
              </a:tabLst>
            </a:pPr>
            <a:r>
              <a:rPr lang="zh-CN" altLang="en-US" sz="3200" spc="-5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基于局部结构保持的降维</a:t>
            </a:r>
            <a:endParaRPr sz="32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/>
                  <a:t>将高维</a:t>
                </a:r>
                <a:r>
                  <a:rPr lang="zh-CN" altLang="en-US" dirty="0"/>
                  <a:t>映射到</a:t>
                </a:r>
                <a:r>
                  <a:rPr kumimoji="1" lang="zh-CN" altLang="en-US" dirty="0"/>
                  <a:t>低维空间，得到对应点为：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,…,</m:t>
                    </m:r>
                  </m:oMath>
                </a14:m>
                <a:r>
                  <a:rPr kumimoji="1" lang="en-US" altLang="zh-CN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i="1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低维空间中的两个对应</a:t>
                </a:r>
                <a:r>
                  <a:rPr lang="zh-CN" altLang="en-US" dirty="0">
                    <a:solidFill>
                      <a:srgbClr val="09405E"/>
                    </a:solidFill>
                  </a:rPr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之间</a:t>
                </a:r>
                <a:r>
                  <a:rPr lang="zh-CN" altLang="en-US" dirty="0"/>
                  <a:t>的相似度自由度为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分布</a:t>
                </a:r>
                <a:r>
                  <a:rPr lang="zh-CN" altLang="en-US" dirty="0"/>
                  <a:t>重新定义表示：</a:t>
                </a:r>
                <a:endParaRPr kumimoji="1"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kumimoji="1"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kumimoji="1"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T-SNE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31504" y="3307294"/>
                <a:ext cx="4701479" cy="12336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,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f>
                        <m:fPr>
                          <m:ctrlPr>
                            <a:rPr kumimoji="0" lang="mr-IN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mr-IN" altLang="zh-CN" sz="2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80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b="1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kumimoji="0" lang="mr-IN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800" b="1" i="1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800" b="0" i="1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  <a:sym typeface="Times New Roman" panose="02020603050405020304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800" b="1" i="1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800" b="0" i="1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307294"/>
                <a:ext cx="4701479" cy="12336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654988" y="4908969"/>
                <a:ext cx="4027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Times New Roman" panose="02020603050405020304"/>
                      </a:rPr>
                      <m:t>𝑘</m:t>
                    </m:r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Times New Roman" panose="02020603050405020304"/>
                      </a:rPr>
                      <m:t>≠</m:t>
                    </m:r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Times New Roman" panose="02020603050405020304"/>
                      </a:rPr>
                      <m:t>𝑙</m:t>
                    </m:r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Times New Roman" panose="02020603050405020304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：排除所有自身项 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988" y="4908969"/>
                <a:ext cx="402732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60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32374" cy="5237271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𝐳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真实反映了高维数据点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9405E"/>
                    </a:solidFill>
                  </a:rPr>
                  <a:t>之间</a:t>
                </a:r>
                <a:r>
                  <a:rPr lang="zh-CN" altLang="en-US" dirty="0"/>
                  <a:t>的关系，那么概率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应该完全相等。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用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KL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散度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Kullback-Leibler</a:t>
                </a:r>
                <a:r>
                  <a:rPr lang="en-US" altLang="zh-CN" dirty="0"/>
                  <a:t> Divergence)</a:t>
                </a:r>
                <a:r>
                  <a:rPr lang="zh-CN" altLang="en-US" dirty="0"/>
                  <a:t>衡量两个分布之间的距离。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en-US" altLang="zh-CN" dirty="0"/>
                  <a:t>T-SNE</a:t>
                </a:r>
                <a:r>
                  <a:rPr lang="zh-CN" altLang="en-US" dirty="0"/>
                  <a:t>的目标函数就是对所有数据点，最小化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散度：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32374" cy="5237271"/>
              </a:xfrm>
              <a:blipFill rotWithShape="0">
                <a:blip r:embed="rId3"/>
                <a:stretch>
                  <a:fillRect l="-939" r="-2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58779" y="220663"/>
            <a:ext cx="5400675" cy="392112"/>
          </a:xfrm>
        </p:spPr>
        <p:txBody>
          <a:bodyPr/>
          <a:lstStyle/>
          <a:p>
            <a:r>
              <a:rPr kumimoji="1" lang="zh-CN" altLang="en-US" dirty="0"/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54780" y="3979634"/>
                <a:ext cx="5583965" cy="11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𝐾𝐿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altLang="zh-CN" sz="28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  <m:f>
                                <m:f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780" y="3979634"/>
                <a:ext cx="5583965" cy="1186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为什么用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分布？</a:t>
            </a:r>
            <a:endParaRPr kumimoji="1" lang="zh-CN" alt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66" y="1252885"/>
            <a:ext cx="7315200" cy="48768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00821" y="2132856"/>
            <a:ext cx="394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分布与正态分布很像。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Straight Arrow Connector 6"/>
          <p:cNvCxnSpPr/>
          <p:nvPr/>
        </p:nvCxnSpPr>
        <p:spPr>
          <a:xfrm flipH="1">
            <a:off x="8277726" y="3935976"/>
            <a:ext cx="709277" cy="61998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/>
        </p:nvSpPr>
        <p:spPr>
          <a:xfrm>
            <a:off x="7104113" y="1854559"/>
            <a:ext cx="4813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但是，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分布中间比正态分布低，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尾部比正态分布高，更适合表示长尾现象。</a:t>
            </a:r>
            <a:endParaRPr 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4838449" y="4991390"/>
            <a:ext cx="2416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红色：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黑色：正态分布</a:t>
            </a:r>
            <a:endParaRPr 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Straight Arrow Connector 6"/>
          <p:cNvCxnSpPr/>
          <p:nvPr/>
        </p:nvCxnSpPr>
        <p:spPr>
          <a:xfrm flipH="1">
            <a:off x="6325586" y="2420888"/>
            <a:ext cx="928909" cy="648072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endParaRPr lang="en-US" altLang="zh-CN" dirty="0">
              <a:solidFill>
                <a:srgbClr val="09405E"/>
              </a:solidFill>
            </a:endParaRPr>
          </a:p>
          <a:p>
            <a:pPr marL="457200" indent="-457200">
              <a:buClr>
                <a:schemeClr val="tx1"/>
              </a:buClr>
              <a:buFont typeface="Arial" charset="0"/>
              <a:buChar char="•"/>
            </a:pPr>
            <a:endParaRPr lang="en-US" altLang="zh-CN" dirty="0">
              <a:solidFill>
                <a:srgbClr val="09405E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为什么用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分布？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59116" y="6517883"/>
            <a:ext cx="492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高斯分布对应高维空间，</a:t>
            </a:r>
            <a:r>
              <a:rPr lang="en-US" altLang="zh-CN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分布对应低维空间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33" y="838200"/>
            <a:ext cx="9578271" cy="5986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21886" y="3336024"/>
                <a:ext cx="6695818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对高维空间中距离小的点对，当概率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，在低维空间中距离更小，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相似样本聚得更紧致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86" y="3336024"/>
                <a:ext cx="6695818" cy="860748"/>
              </a:xfrm>
              <a:prstGeom prst="rect">
                <a:avLst/>
              </a:prstGeom>
              <a:blipFill rotWithShape="0">
                <a:blip r:embed="rId4"/>
                <a:stretch>
                  <a:fillRect l="-1365" t="-5674" b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686908" y="4895655"/>
                <a:ext cx="4505092" cy="1230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对高维空间中距离大的点对，当概率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，在低维空间中距离更大，不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Wingdings"/>
                  </a:rPr>
                  <a:t>相似样本离得更远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908" y="4895655"/>
                <a:ext cx="4505092" cy="1230080"/>
              </a:xfrm>
              <a:prstGeom prst="rect">
                <a:avLst/>
              </a:prstGeom>
              <a:blipFill rotWithShape="0">
                <a:blip r:embed="rId5"/>
                <a:stretch>
                  <a:fillRect l="-2165" t="-3960" r="-947" b="-9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1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</p:spPr>
            <p:txBody>
              <a:bodyPr>
                <a:no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en-US" altLang="zh-CN" dirty="0"/>
                  <a:t>KL</a:t>
                </a:r>
                <a:r>
                  <a:rPr lang="zh-CN" altLang="en-US" dirty="0"/>
                  <a:t>散度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Kullback-Leibler</a:t>
                </a:r>
                <a:r>
                  <a:rPr lang="en-US" altLang="zh-CN" dirty="0"/>
                  <a:t> Divergence)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en-US" altLang="zh-CN" dirty="0"/>
                  <a:t>KL</a:t>
                </a:r>
                <a:r>
                  <a:rPr lang="zh-CN" altLang="en-US" dirty="0"/>
                  <a:t>散度具有不对称性：在低维映射中不同的距离对应的惩罚权重不同</a:t>
                </a:r>
                <a:endParaRPr lang="en-US" altLang="zh-CN" dirty="0"/>
              </a:p>
              <a:p>
                <a:pPr marL="622300" lvl="1" indent="-455613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当高维空间中两个点的距离较近，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较大；如果在低维空间中对应两个点的距离较远，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较小，则此时代价很大：例如：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=0.8</m:t>
                    </m:r>
                    <m:r>
                      <a:rPr lang="zh-CN" altLang="en-US" b="0" i="1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=0.2</m:t>
                    </m:r>
                    <m:r>
                      <a:rPr lang="zh-CN" altLang="en-US" b="0" i="1" smtClean="0">
                        <a:latin typeface="Cambria Math" charset="0"/>
                      </a:rPr>
                      <m:t>， </m:t>
                    </m:r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 b="0" i="0" smtClean="0">
                        <a:latin typeface="Cambria Math" charset="0"/>
                      </a:rPr>
                      <m:t>=1.11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622300" lvl="1" indent="-455613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当高维空间中两个点的距离较远，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较小；如果在低维空间中对应两个点的距离较近，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/>
                  <a:t>较大，则此时代价较小：例如：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=0.</m:t>
                    </m:r>
                    <m:r>
                      <a:rPr lang="en-US" altLang="zh-CN" b="0" i="1" smtClean="0">
                        <a:latin typeface="Cambria Math" charset="0"/>
                      </a:rPr>
                      <m:t>2</m:t>
                    </m:r>
                    <m:r>
                      <a:rPr lang="zh-CN" altLang="en-US" i="1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=0.</m:t>
                    </m:r>
                    <m:r>
                      <a:rPr lang="en-US" altLang="zh-CN" b="0" i="1" smtClean="0">
                        <a:latin typeface="Cambria Math" charset="0"/>
                      </a:rPr>
                      <m:t>8</m:t>
                    </m:r>
                    <m:r>
                      <a:rPr lang="zh-CN" altLang="en-US" i="1">
                        <a:latin typeface="Cambria Math" charset="0"/>
                      </a:rPr>
                      <m:t>， </m:t>
                    </m:r>
                    <m:r>
                      <a:rPr lang="en-US" altLang="zh-CN" b="0" i="1" smtClean="0">
                        <a:latin typeface="Cambria Math" charset="0"/>
                      </a:rPr>
                      <m:t>𝐽</m:t>
                    </m:r>
                    <m:r>
                      <a:rPr lang="en-US" altLang="zh-CN">
                        <a:latin typeface="Cambria Math" charset="0"/>
                      </a:rPr>
                      <m:t>=</m:t>
                    </m:r>
                    <m:r>
                      <a:rPr lang="en-US" altLang="zh-CN" b="0" i="0" smtClean="0">
                        <a:latin typeface="Cambria Math" charset="0"/>
                      </a:rPr>
                      <m:t>−0.277</m:t>
                    </m:r>
                  </m:oMath>
                </a14:m>
                <a:endParaRPr lang="en-US" altLang="zh-CN" dirty="0"/>
              </a:p>
              <a:p>
                <a:pPr marL="622300" lvl="1" indent="-455613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更关注局部结构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  <a:blipFill rotWithShape="0">
                <a:blip r:embed="rId3"/>
                <a:stretch>
                  <a:fillRect l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目标函数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51584" y="1988840"/>
                <a:ext cx="5498236" cy="11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𝐾𝐿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1988840"/>
                <a:ext cx="5498236" cy="11866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目标函数为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r>
                      <a:rPr lang="en-US" altLang="zh-CN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𝐾𝐿</m:t>
                    </m:r>
                    <m:r>
                      <a:rPr lang="en-US" altLang="zh-CN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r>
                      <a:rPr lang="en-US" altLang="zh-CN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i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log</m:t>
                            </m:r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1" i="1" smtClean="0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b="1" i="1">
                                                <a:latin typeface="Cambria Math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mr-I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′≠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mr-IN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altLang="zh-CN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i="1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b="1" i="1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kumimoji="1" lang="en-US" altLang="zh-CN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′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CN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b="1" i="1" smtClean="0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𝒛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i="1">
                                                    <a:solidFill>
                                                      <a:srgbClr val="09405E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目标函数优化求解可采用梯度下降法。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Arial" charset="0"/>
                  <a:buChar char="•"/>
                </a:pPr>
                <a:r>
                  <a:rPr lang="zh-CN" altLang="en-US" dirty="0"/>
                  <a:t>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charset="0"/>
                          </a:rPr>
                          <m:t>𝜕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en-US" altLang="zh-CN" i="1" dirty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latin typeface="Cambria Math" charset="0"/>
                      </a:rPr>
                      <m:t>=4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CN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is-IS" altLang="zh-CN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s-IS" altLang="zh-CN" i="1" dirty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dirty="0"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dirty="0"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s-IS" altLang="zh-CN" i="1" dirty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目标函数的优化求解</a:t>
            </a:r>
            <a:endParaRPr kumimoji="1" lang="zh-CN" altLang="en-US" dirty="0"/>
          </a:p>
        </p:txBody>
      </p:sp>
      <p:sp>
        <p:nvSpPr>
          <p:cNvPr id="22" name="右大括号 21"/>
          <p:cNvSpPr/>
          <p:nvPr/>
        </p:nvSpPr>
        <p:spPr>
          <a:xfrm rot="5400000">
            <a:off x="9025663" y="5202511"/>
            <a:ext cx="359549" cy="1189135"/>
          </a:xfrm>
          <a:prstGeom prst="rightBrace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16064" y="6015704"/>
            <a:ext cx="1938990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两个点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之间的弹簧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24" name="右大括号 23"/>
          <p:cNvSpPr/>
          <p:nvPr/>
        </p:nvSpPr>
        <p:spPr>
          <a:xfrm rot="5400000">
            <a:off x="5759015" y="3790490"/>
            <a:ext cx="318888" cy="3932413"/>
          </a:xfrm>
          <a:prstGeom prst="rightBrace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02715" y="5919452"/>
            <a:ext cx="2631488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两个点之间的压力或拉力</a:t>
            </a:r>
          </a:p>
        </p:txBody>
      </p:sp>
    </p:spTree>
    <p:extLst>
      <p:ext uri="{BB962C8B-B14F-4D97-AF65-F5344CB8AC3E}">
        <p14:creationId xmlns:p14="http://schemas.microsoft.com/office/powerpoint/2010/main" val="15978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1172972"/>
            <a:ext cx="5237162" cy="5237162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/>
              <a:t>MNIST</a:t>
            </a:r>
            <a:r>
              <a:rPr kumimoji="1" lang="zh-CN" altLang="en-US" dirty="0"/>
              <a:t>的结果</a:t>
            </a:r>
          </a:p>
        </p:txBody>
      </p:sp>
    </p:spTree>
    <p:extLst>
      <p:ext uri="{BB962C8B-B14F-4D97-AF65-F5344CB8AC3E}">
        <p14:creationId xmlns:p14="http://schemas.microsoft.com/office/powerpoint/2010/main" val="15547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75851" y="939413"/>
            <a:ext cx="10752465" cy="5237271"/>
          </a:xfrm>
        </p:spPr>
        <p:txBody>
          <a:bodyPr/>
          <a:lstStyle/>
          <a:p>
            <a:r>
              <a:rPr lang="zh-CN" altLang="en-US" dirty="0"/>
              <a:t>混淆度（</a:t>
            </a:r>
            <a:r>
              <a:rPr lang="en-US" altLang="zh-CN" dirty="0"/>
              <a:t>Perplexity</a:t>
            </a:r>
            <a:r>
              <a:rPr lang="zh-CN" altLang="en-US" dirty="0"/>
              <a:t>）</a:t>
            </a:r>
            <a:r>
              <a:rPr lang="en-US" altLang="zh-CN" dirty="0"/>
              <a:t>: </a:t>
            </a:r>
            <a:r>
              <a:rPr lang="zh-CN" altLang="en-US" dirty="0"/>
              <a:t>每个点的局部邻居的数目</a:t>
            </a:r>
            <a:endParaRPr lang="en-US" altLang="zh-CN" dirty="0"/>
          </a:p>
          <a:p>
            <a:pPr lvl="1"/>
            <a:r>
              <a:rPr lang="zh-CN" altLang="en-US" dirty="0"/>
              <a:t> 局部结构和全局结构之间折中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T-SNE</a:t>
                </a:r>
                <a:r>
                  <a:rPr kumimoji="1" lang="zh-CN" altLang="en-US" dirty="0"/>
                  <a:t>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的影响</a:t>
                </a:r>
              </a:p>
            </p:txBody>
          </p:sp>
        </mc:Choice>
        <mc:Fallback xmlns="">
          <p:sp>
            <p:nvSpPr>
              <p:cNvPr id="3" name="文本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 rotWithShape="0">
                <a:blip r:embed="rId3"/>
                <a:stretch>
                  <a:fillRect l="-2370" t="-26154" b="-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009409" y="1690399"/>
            <a:ext cx="37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https://distill.pub/2016/misread-tsne/</a:t>
            </a:r>
            <a:endParaRPr lang="zh-CN" altLang="en-US" dirty="0"/>
          </a:p>
        </p:txBody>
      </p:sp>
      <p:pic>
        <p:nvPicPr>
          <p:cNvPr id="48130" name="Picture 2" descr="https://distill.pub/2016/misread-tsne/assets/figure_04_origin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2126769"/>
            <a:ext cx="1705925" cy="17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049457" y="2075146"/>
            <a:ext cx="1726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/>
              <a:t>原始输入，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每个簇</a:t>
            </a:r>
            <a:r>
              <a:rPr kumimoji="1" lang="en-US" altLang="zh-CN" sz="2000" b="1" dirty="0"/>
              <a:t>50</a:t>
            </a:r>
            <a:r>
              <a:rPr kumimoji="1" lang="zh-CN" altLang="en-US" sz="2000" b="1" dirty="0"/>
              <a:t>个点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27" y="2100026"/>
            <a:ext cx="4920673" cy="2038040"/>
          </a:xfrm>
          <a:prstGeom prst="rect">
            <a:avLst/>
          </a:prstGeom>
        </p:spPr>
      </p:pic>
      <p:pic>
        <p:nvPicPr>
          <p:cNvPr id="48134" name="Picture 6" descr="https://distill.pub/2016/misread-tsne/assets/figure_05_origin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4418696"/>
            <a:ext cx="1709666" cy="170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27" y="4242234"/>
            <a:ext cx="4920673" cy="205408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59873" y="4324560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原始输入，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每个簇</a:t>
            </a:r>
            <a:r>
              <a:rPr kumimoji="1" lang="en-US" altLang="zh-CN" sz="2000" b="1" dirty="0"/>
              <a:t>200</a:t>
            </a:r>
            <a:r>
              <a:rPr kumimoji="1" lang="zh-CN" altLang="en-US" sz="2000" b="1" dirty="0"/>
              <a:t>个点</a:t>
            </a:r>
          </a:p>
        </p:txBody>
      </p:sp>
      <p:sp>
        <p:nvSpPr>
          <p:cNvPr id="12" name="矩形 11"/>
          <p:cNvSpPr/>
          <p:nvPr/>
        </p:nvSpPr>
        <p:spPr>
          <a:xfrm>
            <a:off x="131370" y="6278635"/>
            <a:ext cx="11451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600" dirty="0">
                <a:solidFill>
                  <a:srgbClr val="292929"/>
                </a:solidFill>
                <a:latin typeface="charter" charset="0"/>
              </a:rPr>
              <a:t>Cao, Y., &amp; Wang, L. Automatic Selection of t-SNE Perplexity. </a:t>
            </a:r>
            <a:r>
              <a:rPr lang="en-US" altLang="zh-CN" sz="1600" dirty="0"/>
              <a:t>JMLR: Workshop and Conference Proceedings 2017</a:t>
            </a:r>
            <a:r>
              <a:rPr lang="en-US" altLang="zh-CN" sz="1600" dirty="0">
                <a:solidFill>
                  <a:srgbClr val="292929"/>
                </a:solidFill>
                <a:latin typeface="charter" charset="0"/>
              </a:rPr>
              <a:t>, from </a:t>
            </a:r>
            <a:r>
              <a:rPr lang="en-US" altLang="zh-CN" sz="1600" u="sng" dirty="0">
                <a:solidFill>
                  <a:srgbClr val="292929"/>
                </a:solidFill>
                <a:latin typeface="charter" charset="0"/>
                <a:hlinkClick r:id="rId9"/>
              </a:rPr>
              <a:t>https://arxiv.org/abs/1708.03229</a:t>
            </a:r>
            <a:endParaRPr lang="en-US" altLang="zh-CN" sz="1600" b="0" i="0" dirty="0">
              <a:solidFill>
                <a:srgbClr val="292929"/>
              </a:solidFill>
              <a:effectLst/>
              <a:latin typeface="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58180" cy="5237271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时间、空间复杂度为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s-IS" altLang="zh-C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s-I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lvl="1"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百万量级的数据需要几小时，对于</a:t>
                </a:r>
                <a:r>
                  <a:rPr lang="en-US" altLang="zh-CN" dirty="0"/>
                  <a:t>PCA</a:t>
                </a:r>
                <a:r>
                  <a:rPr lang="zh-CN" altLang="en-US" dirty="0"/>
                  <a:t>可能只需要几分钟</a:t>
                </a:r>
                <a:endParaRPr lang="en-US" altLang="zh-CN" dirty="0"/>
              </a:p>
              <a:p>
                <a:pPr lvl="1"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en-US" altLang="zh-CN" dirty="0"/>
                  <a:t>Barnes-Hut</a:t>
                </a:r>
                <a:r>
                  <a:rPr lang="zh-CN" altLang="en-US" dirty="0"/>
                  <a:t>近似算法只限于二维或三维嵌入（复杂度为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is-IS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𝑁𝑙𝑜𝑔𝑁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 err="1"/>
                  <a:t>sklearn</a:t>
                </a:r>
                <a:r>
                  <a:rPr lang="zh-CN" altLang="en-US" dirty="0"/>
                  <a:t>中参数</a:t>
                </a:r>
                <a:r>
                  <a:rPr lang="en-US" altLang="zh-CN" dirty="0"/>
                  <a:t>method='barnes_hut'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由于目标函数非凸，算法执行的结果是随机的，可多次运行选取最好的结果。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全局结构未明确保留，可通过</a:t>
                </a:r>
                <a:r>
                  <a:rPr lang="en-US" altLang="zh-CN" dirty="0"/>
                  <a:t>PCA</a:t>
                </a:r>
                <a:r>
                  <a:rPr lang="zh-CN" altLang="en-US" dirty="0"/>
                  <a:t>初始化来缓解</a:t>
                </a:r>
                <a:r>
                  <a:rPr lang="zh-CN" altLang="en-US" sz="2400" dirty="0"/>
                  <a:t>（</a:t>
                </a:r>
                <a:r>
                  <a:rPr lang="hr-HR" altLang="zh-CN" sz="2400" dirty="0"/>
                  <a:t> </a:t>
                </a:r>
                <a:r>
                  <a:rPr lang="hr-HR" altLang="zh-CN" sz="2400" dirty="0" err="1"/>
                  <a:t>sklearn</a:t>
                </a:r>
                <a:r>
                  <a:rPr lang="zh-CN" altLang="hr-HR" sz="2400" dirty="0"/>
                  <a:t>中参数</a:t>
                </a:r>
                <a:r>
                  <a:rPr lang="hr-HR" altLang="zh-CN" sz="2400" dirty="0"/>
                  <a:t>init='pca' </a:t>
                </a:r>
                <a:r>
                  <a:rPr lang="zh-CN" altLang="en-US" sz="2400" dirty="0"/>
                  <a:t>）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lang="zh-CN" altLang="en-US" dirty="0"/>
                  <a:t>主要用于可视化，很难用于其他目的，如对测试集的降维。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58180" cy="5237271"/>
              </a:xfrm>
              <a:blipFill rotWithShape="0">
                <a:blip r:embed="rId3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mr-IN" altLang="zh-CN" dirty="0"/>
              <a:t>-SNE</a:t>
            </a:r>
            <a:r>
              <a:rPr lang="zh-CN" altLang="mr-IN" dirty="0"/>
              <a:t>的缺点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8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均匀流形逼近和投影（</a:t>
            </a:r>
            <a:r>
              <a:rPr lang="en-US" altLang="zh-CN" dirty="0"/>
              <a:t>Uniform Manifold Approximation and Projection</a:t>
            </a:r>
            <a:r>
              <a:rPr lang="zh-CN" altLang="en-US" dirty="0"/>
              <a:t>， </a:t>
            </a:r>
            <a:r>
              <a:rPr lang="en-US" altLang="zh-CN" dirty="0"/>
              <a:t>UMAP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https://github.com/lmcinnes/umap</a:t>
            </a:r>
            <a:endParaRPr lang="en-US" altLang="zh-CN" dirty="0"/>
          </a:p>
          <a:p>
            <a:pPr lvl="1"/>
            <a:r>
              <a:rPr kumimoji="1" lang="zh-CN" altLang="en-US" dirty="0"/>
              <a:t> 类似</a:t>
            </a:r>
            <a:r>
              <a:rPr kumimoji="1" lang="en-US" altLang="zh-CN" dirty="0"/>
              <a:t>T-SNE</a:t>
            </a:r>
          </a:p>
          <a:p>
            <a:pPr lvl="1"/>
            <a:r>
              <a:rPr kumimoji="1" lang="zh-CN" altLang="en-US" dirty="0"/>
              <a:t> 但不仅可用于可视化，还可以降维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更快：</a:t>
            </a:r>
            <a:r>
              <a:rPr lang="zh-CN" altLang="en-US" dirty="0"/>
              <a:t>随机梯度下降，</a:t>
            </a:r>
            <a:r>
              <a:rPr kumimoji="1" lang="zh-CN" altLang="en-US" dirty="0"/>
              <a:t>可处理更多样本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对全局结构保持得更好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可对测试样本生成低维表示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UMAP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81" y="2215712"/>
            <a:ext cx="4366751" cy="3001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EFBDEA4-277B-454E-4C01-C49754376A63}"/>
              </a:ext>
            </a:extLst>
          </p:cNvPr>
          <p:cNvSpPr txBox="1"/>
          <p:nvPr/>
        </p:nvSpPr>
        <p:spPr>
          <a:xfrm>
            <a:off x="-64093" y="6010939"/>
            <a:ext cx="11352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方便与深度学习相结合，从而使得非参数的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UMAP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 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参数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UMAP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（可以对新的数据进行降维）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5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-5" dirty="0" smtClean="0">
                <a:latin typeface="Microsoft YaHei" charset="-122"/>
                <a:ea typeface="Microsoft YaHei" charset="-122"/>
                <a:cs typeface="Microsoft YaHei" charset="-122"/>
              </a:rPr>
              <a:t>Recall: </a:t>
            </a:r>
            <a:r>
              <a:rPr lang="zh-CN" altLang="en-US" spc="-5" dirty="0" smtClean="0">
                <a:latin typeface="Microsoft YaHei" charset="-122"/>
                <a:ea typeface="Microsoft YaHei" charset="-122"/>
                <a:cs typeface="Microsoft YaHei" charset="-122"/>
              </a:rPr>
              <a:t>主</a:t>
            </a:r>
            <a:r>
              <a:rPr lang="zh-CN" altLang="en-US" spc="-5" dirty="0">
                <a:latin typeface="Microsoft YaHei" charset="-122"/>
                <a:ea typeface="Microsoft YaHei" charset="-122"/>
                <a:cs typeface="Microsoft YaHei" charset="-122"/>
              </a:rPr>
              <a:t>成分分析</a:t>
            </a:r>
            <a:r>
              <a:rPr lang="zh-CN" altLang="en-US" spc="105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pc="105" dirty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05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1867" y="1083733"/>
                <a:ext cx="10564748" cy="4389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假定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=1</m:t>
                    </m:r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,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=0(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𝑖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≠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Cambria Math"/>
                        <a:cs typeface="Microsoft YaHei" charset="-122"/>
                      </a:rPr>
                      <m:t>𝑗</m:t>
                    </m:r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为新的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坐标系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03288" lvl="1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坐标原点为数据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中心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46088" lvl="0" indent="-446088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𝑾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用在两个函数中：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编码：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𝒛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;</m:t>
                            </m:r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𝑾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zh-CN" altLang="en-US" sz="28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，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 eaLnBrk="1" hangingPunct="1">
                  <a:lnSpc>
                    <a:spcPct val="150000"/>
                  </a:lnSpc>
                  <a:buFont typeface="Wingdings" charset="2"/>
                  <a:buChar char="l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解码：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1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;</m:t>
                        </m:r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𝑾</m:t>
                        </m:r>
                      </m:e>
                    </m:d>
                    <m:r>
                      <m:rPr>
                        <m:nor/>
                      </m:rPr>
                      <a:rPr lang="en-US" altLang="zh-CN" sz="2800" b="1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𝑾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p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 eaLnBrk="1" hangingPunct="1">
                  <a:lnSpc>
                    <a:spcPct val="150000"/>
                  </a:lnSpc>
                  <a:buFont typeface="Wingdings" charset="2"/>
                  <a:buChar char="n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目标：重建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误差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最小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投影方差最大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7" y="1083733"/>
                <a:ext cx="10564748" cy="4389984"/>
              </a:xfrm>
              <a:prstGeom prst="rect">
                <a:avLst/>
              </a:prstGeom>
              <a:blipFill rotWithShape="0">
                <a:blip r:embed="rId3"/>
                <a:stretch>
                  <a:fillRect l="-1039"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623" y="1083733"/>
            <a:ext cx="3629804" cy="2843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41867" y="5473717"/>
                <a:ext cx="5702044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𝑾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</m:e>
                          </m:func>
                          <m:func>
                            <m:funcPr>
                              <m:ctrlPr>
                                <a:rPr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ax</m:t>
                                  </m:r>
                                </m:e>
                                <m:lim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𝑾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tr</m:t>
                                  </m:r>
                                  <m:d>
                                    <m:dPr>
                                      <m:ctrlPr>
                                        <a:rPr lang="is-IS" altLang="zh-CN" sz="28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𝑿</m:t>
                                      </m:r>
                                      <m:r>
                                        <a:rPr lang="en-US" altLang="zh-CN" sz="2800" b="1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𝑾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7" y="5473717"/>
                <a:ext cx="5702044" cy="974177"/>
              </a:xfrm>
              <a:prstGeom prst="rect">
                <a:avLst/>
              </a:prstGeom>
              <a:blipFill rotWithShape="0">
                <a:blip r:embed="rId5"/>
                <a:stretch>
                  <a:fillRect r="-95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119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Uniform Manifold Approximation and Projection (UMAP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假设数据样本均匀（</a:t>
            </a:r>
            <a:r>
              <a:rPr lang="en-US" altLang="zh-CN" dirty="0"/>
              <a:t>Uniform</a:t>
            </a:r>
            <a:r>
              <a:rPr lang="zh-CN" altLang="en-US" dirty="0"/>
              <a:t>）分布在拓扑空间（</a:t>
            </a:r>
            <a:r>
              <a:rPr lang="en-US" altLang="zh-CN" dirty="0"/>
              <a:t>Manifold</a:t>
            </a:r>
            <a:r>
              <a:rPr lang="zh-CN" altLang="en-US" dirty="0"/>
              <a:t>）中，可以从这些有限数据样本中近似（</a:t>
            </a:r>
            <a:r>
              <a:rPr lang="en-US" altLang="zh-CN" dirty="0"/>
              <a:t>Approximation</a:t>
            </a:r>
            <a:r>
              <a:rPr lang="zh-CN" altLang="en-US" dirty="0"/>
              <a:t>）并映射（</a:t>
            </a:r>
            <a:r>
              <a:rPr lang="en-US" altLang="zh-CN" dirty="0"/>
              <a:t>Projection</a:t>
            </a:r>
            <a:r>
              <a:rPr lang="zh-CN" altLang="en-US" dirty="0"/>
              <a:t>）到低维空间。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endParaRPr lang="en-US" altLang="zh-CN" dirty="0"/>
          </a:p>
          <a:p>
            <a:r>
              <a:rPr lang="en-US" altLang="zh-CN" dirty="0"/>
              <a:t>UMAP</a:t>
            </a:r>
            <a:r>
              <a:rPr lang="zh-CN" altLang="en-US" dirty="0"/>
              <a:t>两个主要步骤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sz="2800" dirty="0"/>
              <a:t> 学习高维空间中的流形结构</a:t>
            </a:r>
          </a:p>
          <a:p>
            <a:pPr lvl="1"/>
            <a:r>
              <a:rPr lang="zh-CN" altLang="en-US" sz="2800" dirty="0"/>
              <a:t> 找到该流形的低维表示</a:t>
            </a:r>
          </a:p>
          <a:p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UMAP</a:t>
            </a:r>
            <a:r>
              <a:rPr lang="zh-CN" altLang="en-US" dirty="0"/>
              <a:t>基本思想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6096000" y="3644900"/>
            <a:ext cx="5582586" cy="2265869"/>
            <a:chOff x="5938819" y="2764587"/>
            <a:chExt cx="5582586" cy="22658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819" y="2764587"/>
              <a:ext cx="3732972" cy="21153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3773" y="2887579"/>
              <a:ext cx="1637632" cy="160421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210" y="4729419"/>
              <a:ext cx="1311036" cy="301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76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19767" y="764123"/>
            <a:ext cx="10752465" cy="5237271"/>
          </a:xfrm>
        </p:spPr>
        <p:txBody>
          <a:bodyPr/>
          <a:lstStyle/>
          <a:p>
            <a:r>
              <a:rPr lang="en-US" altLang="zh-CN" sz="2000" dirty="0"/>
              <a:t>(</a:t>
            </a:r>
            <a:r>
              <a:rPr lang="zh-CN" altLang="en-US" sz="2000" dirty="0"/>
              <a:t>忽略很多高能的数学细节：黎曼几何、单纯形、单纯复形、</a:t>
            </a:r>
            <a:r>
              <a:rPr lang="mr-IN" altLang="zh-CN" sz="2000" dirty="0"/>
              <a:t>…</a:t>
            </a:r>
            <a:r>
              <a:rPr lang="en-US" altLang="zh-CN" sz="2000" dirty="0"/>
              <a:t>)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寻找</a:t>
            </a:r>
            <a:r>
              <a:rPr lang="en-US" altLang="zh-CN" dirty="0"/>
              <a:t>K</a:t>
            </a:r>
            <a:r>
              <a:rPr lang="zh-CN" altLang="en-US" dirty="0"/>
              <a:t>近邻</a:t>
            </a:r>
            <a:r>
              <a:rPr lang="zh-CN" altLang="en-US" sz="2400" dirty="0"/>
              <a:t>（如采用</a:t>
            </a:r>
            <a:r>
              <a:rPr lang="en-US" altLang="zh-CN" sz="2400" dirty="0"/>
              <a:t>Nearest-Neighbor-Descent </a:t>
            </a:r>
            <a:r>
              <a:rPr lang="zh-CN" altLang="en-US" sz="2400" dirty="0"/>
              <a:t>算法）</a:t>
            </a:r>
            <a:endParaRPr lang="en-US" altLang="zh-CN" sz="2400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根据</a:t>
            </a:r>
            <a:r>
              <a:rPr kumimoji="1" lang="en-US" altLang="zh-CN" dirty="0"/>
              <a:t>K</a:t>
            </a:r>
            <a:r>
              <a:rPr kumimoji="1" lang="zh-CN" altLang="en-US" dirty="0"/>
              <a:t>近邻，构建相似图</a:t>
            </a:r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2.1</a:t>
            </a:r>
            <a:r>
              <a:rPr lang="zh-CN" altLang="en-US" dirty="0"/>
              <a:t> 变化距离：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假设数据点在流形上均匀分布：对稀疏区域收缩，对密集区域拉伸 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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单位距离延伸到该点的第 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个近邻，相当于每个点都到其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个近邻有一条边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buSzPct val="80000"/>
              <a:buFont typeface="Arial" charset="0"/>
              <a:buChar char="•"/>
            </a:pP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越小：更准确地捕捉到黎曼度量的细节结构和变化；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buSzPct val="80000"/>
              <a:buFont typeface="Arial" charset="0"/>
              <a:buChar char="•"/>
            </a:pP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K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越大：估计将基于更大的区域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2.2</a:t>
            </a:r>
            <a:r>
              <a:rPr lang="zh-CN" altLang="en-US" dirty="0"/>
              <a:t> 局部连接：流形是局部连接的，数据点至少和一个最近邻相连</a:t>
            </a:r>
            <a:endParaRPr lang="en-US" altLang="zh-CN" dirty="0"/>
          </a:p>
          <a:p>
            <a:pPr marL="800100" lvl="1" indent="-342900">
              <a:buSzPct val="80000"/>
              <a:buFont typeface="Arial" charset="0"/>
              <a:buChar char="•"/>
            </a:pP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高维空间的流形结构</a:t>
            </a:r>
            <a:endParaRPr kumimoji="1" lang="zh-CN" altLang="en-US" dirty="0"/>
          </a:p>
        </p:txBody>
      </p:sp>
      <p:pic>
        <p:nvPicPr>
          <p:cNvPr id="1034" name="Picture 10" descr="pen balls of radius one with a locally varying metr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33" y="4884513"/>
            <a:ext cx="3438499" cy="19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001341" y="6165189"/>
            <a:ext cx="3032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>
                <a:solidFill>
                  <a:srgbClr val="404040"/>
                </a:solidFill>
                <a:latin typeface="Lato" charset="0"/>
              </a:rPr>
              <a:t>Open balls of radius one with a locally varying metric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1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764123"/>
                <a:ext cx="10752465" cy="5237271"/>
              </a:xfrm>
            </p:spPr>
            <p:txBody>
              <a:bodyPr/>
              <a:lstStyle/>
              <a:p>
                <a:r>
                  <a:rPr lang="en-US" altLang="zh-CN" sz="2000" dirty="0"/>
                  <a:t>(</a:t>
                </a:r>
                <a:r>
                  <a:rPr lang="zh-CN" altLang="en-US" sz="2000" dirty="0"/>
                  <a:t>忽略很多高能的数学细节：黎曼几何、单纯形、单纯复形、</a:t>
                </a:r>
                <a:r>
                  <a:rPr lang="mr-IN" altLang="zh-CN" sz="2000" dirty="0"/>
                  <a:t>…</a:t>
                </a:r>
                <a:r>
                  <a:rPr lang="en-US" altLang="zh-CN" sz="2000" dirty="0"/>
                  <a:t>)</a:t>
                </a:r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 寻找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近邻</a:t>
                </a:r>
                <a:r>
                  <a:rPr lang="zh-CN" altLang="en-US" sz="2400" dirty="0"/>
                  <a:t>（如采用</a:t>
                </a:r>
                <a:r>
                  <a:rPr lang="en-US" altLang="zh-CN" sz="2400" dirty="0"/>
                  <a:t>Nearest-Neighbor-Descent </a:t>
                </a:r>
                <a:r>
                  <a:rPr lang="zh-CN" altLang="en-US" sz="2400" dirty="0"/>
                  <a:t>算法</a:t>
                </a:r>
                <a:endParaRPr lang="en-US" altLang="zh-CN" sz="2400" dirty="0"/>
              </a:p>
              <a:p>
                <a:r>
                  <a:rPr kumimoji="1" lang="en-US" altLang="zh-CN" dirty="0"/>
                  <a:t>2.</a:t>
                </a:r>
                <a:r>
                  <a:rPr kumimoji="1" lang="zh-CN" altLang="en-US" dirty="0"/>
                  <a:t> 根据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近邻，构建相似图</a:t>
                </a:r>
                <a:endParaRPr kumimoji="1" lang="en-US" altLang="zh-CN" dirty="0">
                  <a:sym typeface="Wingdings"/>
                </a:endParaRPr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r>
                  <a:rPr lang="en-US" altLang="zh-CN" dirty="0"/>
                  <a:t>2.1</a:t>
                </a:r>
                <a:r>
                  <a:rPr lang="zh-CN" altLang="en-US" dirty="0"/>
                  <a:t> 变化距离</a:t>
                </a: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r>
                  <a:rPr lang="en-US" altLang="zh-CN" dirty="0"/>
                  <a:t>2.2</a:t>
                </a:r>
                <a:r>
                  <a:rPr lang="zh-CN" altLang="en-US" dirty="0"/>
                  <a:t> 局部连接</a:t>
                </a: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r>
                  <a:rPr lang="en-US" altLang="zh-CN" dirty="0"/>
                  <a:t>2.3</a:t>
                </a:r>
                <a:r>
                  <a:rPr lang="zh-CN" altLang="en-US" dirty="0"/>
                  <a:t> 概率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边的权重</a:t>
                </a: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endParaRPr lang="en-US" altLang="zh-CN" dirty="0"/>
              </a:p>
              <a:p>
                <a:pPr marL="1257300" lvl="2" indent="-342900">
                  <a:buSzPct val="800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最近邻的距离</a:t>
                </a: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57300" lvl="2" indent="-342900">
                  <a:buSzPct val="80000"/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：根据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K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个邻居的距离设置</a:t>
                </a: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764123"/>
                <a:ext cx="10752465" cy="5237271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高维空间的流形结构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47" y="2208381"/>
            <a:ext cx="5332304" cy="42966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98021" y="3927826"/>
                <a:ext cx="4470391" cy="428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⁡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21" y="3927826"/>
                <a:ext cx="4470391" cy="4289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4491790" y="6275837"/>
            <a:ext cx="7812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图片来自：https://towardsdatascience.com/umap-dimensionality-reduction-an-incredibly-robust-machine-learning-algorithm-b5acb01de568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80359" y="6401897"/>
                <a:ext cx="3211431" cy="394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𝑖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sym typeface="Times New Roman" panose="02020603050405020304"/>
                      </a:rPr>
                      <m:t>：</m:t>
                    </m:r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Wingdings"/>
                      </a:rPr>
                      <m:t>𝑖</m:t>
                    </m:r>
                    <m:r>
                      <a:rPr lang="en-US" altLang="zh-CN" i="1" dirty="0" err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Wingdings"/>
                      </a:rPr>
                      <m:t></m:t>
                    </m:r>
                  </m:oMath>
                </a14:m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存在一条边的概率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59" y="6401897"/>
                <a:ext cx="3211431" cy="394210"/>
              </a:xfrm>
              <a:prstGeom prst="rect">
                <a:avLst/>
              </a:prstGeom>
              <a:blipFill rotWithShape="0"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36525" y="5363036"/>
                <a:ext cx="5793381" cy="73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  <a:sym typeface="Times New Roman" panose="02020603050405020304"/>
                            </a:rPr>
                            <m:t>𝐾</m:t>
                          </m:r>
                        </m:e>
                      </m:fun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Times New Roman" panose="02020603050405020304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Times New Roman" panose="02020603050405020304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exp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sym typeface="Times New Roman" panose="02020603050405020304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b="1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25" y="5363036"/>
                <a:ext cx="5793381" cy="730841"/>
              </a:xfrm>
              <a:prstGeom prst="rect">
                <a:avLst/>
              </a:prstGeom>
              <a:blipFill>
                <a:blip r:embed="rId7"/>
                <a:stretch>
                  <a:fillRect l="-1313" t="-189831" b="-25762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19767" y="764123"/>
            <a:ext cx="10752465" cy="5237271"/>
          </a:xfrm>
        </p:spPr>
        <p:txBody>
          <a:bodyPr/>
          <a:lstStyle/>
          <a:p>
            <a:r>
              <a:rPr lang="en-US" altLang="zh-CN" sz="2000" dirty="0"/>
              <a:t>(</a:t>
            </a:r>
            <a:r>
              <a:rPr lang="zh-CN" altLang="en-US" sz="2000" dirty="0"/>
              <a:t>忽略很多高能的数学细节：黎曼几何、单纯形、单纯复形、</a:t>
            </a:r>
            <a:r>
              <a:rPr lang="mr-IN" altLang="zh-CN" sz="2000" dirty="0"/>
              <a:t>…</a:t>
            </a:r>
            <a:r>
              <a:rPr lang="en-US" altLang="zh-CN" sz="2000" dirty="0"/>
              <a:t>)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寻找</a:t>
            </a:r>
            <a:r>
              <a:rPr lang="en-US" altLang="zh-CN" dirty="0"/>
              <a:t>K</a:t>
            </a:r>
            <a:r>
              <a:rPr lang="zh-CN" altLang="en-US" dirty="0"/>
              <a:t>近邻</a:t>
            </a:r>
            <a:r>
              <a:rPr lang="zh-CN" altLang="en-US" sz="2400" dirty="0"/>
              <a:t>（如采用</a:t>
            </a:r>
            <a:r>
              <a:rPr lang="en-US" altLang="zh-CN" sz="2400" dirty="0"/>
              <a:t>Nearest-Neighbor-Descent </a:t>
            </a:r>
            <a:r>
              <a:rPr lang="zh-CN" altLang="en-US" sz="2400" dirty="0"/>
              <a:t>算法</a:t>
            </a:r>
            <a:endParaRPr lang="en-US" altLang="zh-CN" sz="2400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根据</a:t>
            </a:r>
            <a:r>
              <a:rPr kumimoji="1" lang="en-US" altLang="zh-CN" dirty="0"/>
              <a:t>K</a:t>
            </a:r>
            <a:r>
              <a:rPr kumimoji="1" lang="zh-CN" altLang="en-US" dirty="0"/>
              <a:t>近邻，构建相似图</a:t>
            </a:r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2.1</a:t>
            </a:r>
            <a:r>
              <a:rPr lang="zh-CN" altLang="en-US" dirty="0"/>
              <a:t> 变化距离</a:t>
            </a: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2.2</a:t>
            </a:r>
            <a:r>
              <a:rPr lang="zh-CN" altLang="en-US" dirty="0"/>
              <a:t> 局部连接</a:t>
            </a: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2.3</a:t>
            </a:r>
            <a:r>
              <a:rPr lang="zh-CN" altLang="en-US" dirty="0"/>
              <a:t> 概率 </a:t>
            </a:r>
            <a:r>
              <a:rPr lang="en-US" altLang="zh-CN" dirty="0"/>
              <a:t>&amp;</a:t>
            </a:r>
            <a:r>
              <a:rPr lang="zh-CN" altLang="en-US" dirty="0"/>
              <a:t> 边的权重</a:t>
            </a: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en-US" altLang="zh-CN" dirty="0"/>
              <a:t>2.4</a:t>
            </a:r>
            <a:r>
              <a:rPr lang="zh-CN" altLang="en-US" dirty="0"/>
              <a:t> 合并边的权重</a:t>
            </a:r>
            <a:endParaRPr lang="en-US" altLang="zh-CN" dirty="0"/>
          </a:p>
          <a:p>
            <a:pPr marL="800100" lvl="1" indent="-342900">
              <a:buSzPct val="80000"/>
              <a:buFont typeface="Wingdings" charset="2"/>
              <a:buChar char="l"/>
            </a:pPr>
            <a:endParaRPr lang="zh-CN" altLang="en-US" dirty="0">
              <a:solidFill>
                <a:srgbClr val="09405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高维空间的流形结构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98021" y="3927826"/>
                <a:ext cx="4722190" cy="428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|</m:t>
                          </m:r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sym typeface="Times New Roman" panose="02020603050405020304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Times New Roman" panose="02020603050405020304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⁡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21" y="3927826"/>
                <a:ext cx="4722190" cy="428900"/>
              </a:xfrm>
              <a:prstGeom prst="rect">
                <a:avLst/>
              </a:prstGeom>
              <a:blipFill>
                <a:blip r:embed="rId3"/>
                <a:stretch>
                  <a:fillRect l="-804" t="-177143" r="-1609" b="-265714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98021" y="5443040"/>
                <a:ext cx="3695627" cy="428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d>
                        <m:dPr>
                          <m:ctrlPr>
                            <a:rPr kumimoji="0" lang="is-I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21" y="5443040"/>
                <a:ext cx="3695627" cy="4289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49" y="2180924"/>
            <a:ext cx="5248779" cy="4101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98021" y="6152905"/>
                <a:ext cx="3501150" cy="398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sym typeface="Times New Roman" panose="02020603050405020304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：</m:t>
                    </m:r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  <a:sym typeface="Wingdings"/>
                      </a:rPr>
                      <m:t>𝑖</m:t>
                    </m:r>
                    <m:r>
                      <a:rPr lang="zh-CN" altLang="en-US" i="1" dirty="0">
                        <a:solidFill>
                          <a:srgbClr val="09405E"/>
                        </a:solidFill>
                        <a:latin typeface="Cambria Math" panose="02040503050406030204" pitchFamily="18" charset="0"/>
                        <a:ea typeface="Microsoft YaHei" charset="-122"/>
                        <a:cs typeface="Microsoft YaHei" charset="-122"/>
                        <a:sym typeface="Wingdings"/>
                      </a:rPr>
                      <m:t>与</m:t>
                    </m:r>
                  </m:oMath>
                </a14:m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至少存在一条边的概率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21" y="6152905"/>
                <a:ext cx="3501150" cy="398251"/>
              </a:xfrm>
              <a:prstGeom prst="rect">
                <a:avLst/>
              </a:prstGeom>
              <a:blipFill>
                <a:blip r:embed="rId6"/>
                <a:stretch>
                  <a:fillRect t="-3125" r="-361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764123"/>
                <a:ext cx="10752465" cy="5237271"/>
              </a:xfrm>
            </p:spPr>
            <p:txBody>
              <a:bodyPr/>
              <a:lstStyle/>
              <a:p>
                <a:r>
                  <a:rPr lang="zh-CN" altLang="en-US" dirty="0"/>
                  <a:t>参数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min_dist</a:t>
                </a:r>
                <a:r>
                  <a:rPr lang="zh-CN" altLang="en-US" dirty="0"/>
                  <a:t>：在低维空间中两个点的最近距离</a:t>
                </a: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r>
                  <a:rPr lang="zh-CN" altLang="en-US" dirty="0"/>
                  <a:t>确定低维空间中点的聚集程度</a:t>
                </a:r>
                <a:endParaRPr lang="en-US" altLang="zh-CN" dirty="0"/>
              </a:p>
              <a:p>
                <a:r>
                  <a:rPr lang="zh-CN" altLang="en-US" dirty="0"/>
                  <a:t>低维空间中的两个对应数据点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1" i="1"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之间的相似度：</a:t>
                </a:r>
                <a:endParaRPr kumimoji="1" lang="en-US" altLang="zh-CN" dirty="0"/>
              </a:p>
              <a:p>
                <a:endParaRPr kumimoji="1" lang="en-US" altLang="zh-CN" sz="4000" dirty="0">
                  <a:sym typeface="Wingdings"/>
                </a:endParaRPr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pitchFamily="34" charset="-122"/>
                      </a:rPr>
                      <m:t>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pitchFamily="34" charset="-122"/>
                      </a:rPr>
                      <m:t>𝑏</m:t>
                    </m:r>
                  </m:oMath>
                </a14:m>
                <a:r>
                  <a:rPr lang="zh-CN" altLang="en-US" dirty="0"/>
                  <a:t>根据参数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min_dist</a:t>
                </a:r>
                <a:r>
                  <a:rPr lang="zh-CN" altLang="en-US" dirty="0"/>
                  <a:t>值确定，最小二乘</a:t>
                </a:r>
                <a:endParaRPr lang="en-US" altLang="zh-CN" dirty="0"/>
              </a:p>
              <a:p>
                <a:pPr marL="800100" lvl="1" indent="-342900">
                  <a:buSzPct val="80000"/>
                  <a:buFont typeface="Wingdings" charset="2"/>
                  <a:buChar char="l"/>
                </a:pPr>
                <a:endParaRPr kumimoji="1" lang="en-US" altLang="zh-CN" dirty="0">
                  <a:sym typeface="Wingdings"/>
                </a:endParaRPr>
              </a:p>
              <a:p>
                <a:endParaRPr kumimoji="1" lang="en-US" altLang="zh-CN" dirty="0">
                  <a:sym typeface="Wingdings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764123"/>
                <a:ext cx="10752465" cy="5237271"/>
              </a:xfr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低维表示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48271" y="2478224"/>
                <a:ext cx="4347729" cy="743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𝑞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𝑖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,</m:t>
                          </m:r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𝑗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=</m:t>
                      </m:r>
                      <m:sSup>
                        <m:sSup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71" y="2478224"/>
                <a:ext cx="4347729" cy="7438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97716" y="4085953"/>
                <a:ext cx="9057608" cy="1271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min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dist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l-GR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l-GR" altLang="zh-CN" sz="240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b="1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sz="2400" b="1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9405E"/>
                                                </a:solidFill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1"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min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2400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dist</m:t>
                                    </m:r>
                                  </m:sup>
                                </m:sSup>
                              </m:e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min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dirty="0">
                                    <a:solidFill>
                                      <a:srgbClr val="C00000"/>
                                    </a:solidFill>
                                  </a:rPr>
                                  <m:t>dist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716" y="4085953"/>
                <a:ext cx="9057608" cy="12714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19767" y="764123"/>
            <a:ext cx="10752465" cy="5237271"/>
          </a:xfrm>
        </p:spPr>
        <p:txBody>
          <a:bodyPr/>
          <a:lstStyle/>
          <a:p>
            <a:r>
              <a:rPr kumimoji="1" lang="zh-CN" altLang="en-US" dirty="0">
                <a:sym typeface="Wingdings"/>
              </a:rPr>
              <a:t>目标函数：交叉熵</a:t>
            </a:r>
            <a:endParaRPr kumimoji="1" lang="en-US" altLang="zh-CN" dirty="0">
              <a:sym typeface="Wingdings"/>
            </a:endParaRPr>
          </a:p>
          <a:p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endParaRPr kumimoji="1" lang="en-US" altLang="zh-CN" dirty="0">
              <a:sym typeface="Wingdings"/>
            </a:endParaRPr>
          </a:p>
          <a:p>
            <a:pPr marL="800100" lvl="1" indent="-342900">
              <a:buSzPct val="80000"/>
              <a:buFont typeface="Wingdings" charset="2"/>
              <a:buChar char="l"/>
            </a:pPr>
            <a:r>
              <a:rPr lang="zh-CN" altLang="en-US" dirty="0"/>
              <a:t>优化：随机梯度下降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低维表示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96397" y="1567197"/>
                <a:ext cx="6986463" cy="130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ℰ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397" y="1567197"/>
                <a:ext cx="6986463" cy="1308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54772" y="910975"/>
                <a:ext cx="11637228" cy="5237271"/>
              </a:xfrm>
            </p:spPr>
            <p:txBody>
              <a:bodyPr/>
              <a:lstStyle/>
              <a:p>
                <a:pPr marL="463550" indent="-450850">
                  <a:lnSpc>
                    <a:spcPct val="100000"/>
                  </a:lnSpc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降维</a:t>
                </a:r>
                <a:r>
                  <a:rPr lang="en-US" altLang="zh-CN" spc="-30" dirty="0">
                    <a:latin typeface="Arial"/>
                    <a:cs typeface="Arial"/>
                  </a:rPr>
                  <a:t>:</a:t>
                </a:r>
                <a:r>
                  <a:rPr lang="zh-CN" altLang="en-US" spc="-140" dirty="0">
                    <a:latin typeface="Arial"/>
                    <a:cs typeface="Arial"/>
                  </a:rPr>
                  <a:t> 将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原始高维数据映射到低维空间：</a:t>
                </a:r>
                <a14:m>
                  <m:oMath xmlns:m="http://schemas.openxmlformats.org/officeDocument/2006/math">
                    <m:r>
                      <a:rPr lang="en-US" altLang="zh-CN" b="1" i="1" spc="-5" dirty="0" smtClean="0">
                        <a:latin typeface="Cambria Math" charset="0"/>
                        <a:cs typeface="Noto Sans CJK JP Regular"/>
                      </a:rPr>
                      <m:t>𝒛</m:t>
                    </m:r>
                    <m:r>
                      <a:rPr lang="en-US" altLang="zh-CN" b="0" i="1" spc="-5" dirty="0" smtClean="0">
                        <a:latin typeface="Cambria Math" charset="0"/>
                        <a:cs typeface="Noto Sans CJK JP Regular"/>
                      </a:rPr>
                      <m:t>=</m:t>
                    </m:r>
                    <m:r>
                      <a:rPr lang="en-US" altLang="zh-CN" b="0" i="1" spc="-5" dirty="0" smtClean="0">
                        <a:latin typeface="Cambria Math" charset="0"/>
                        <a:cs typeface="Noto Sans CJK JP Regular"/>
                      </a:rPr>
                      <m:t>𝑓</m:t>
                    </m:r>
                    <m:r>
                      <a:rPr lang="en-US" altLang="zh-CN" b="0" i="1" spc="-5" dirty="0" smtClean="0">
                        <a:latin typeface="Cambria Math" charset="0"/>
                        <a:cs typeface="Noto Sans CJK JP Regular"/>
                      </a:rPr>
                      <m:t>(</m:t>
                    </m:r>
                    <m:r>
                      <a:rPr lang="en-US" altLang="zh-CN" b="1" i="1" spc="-5" dirty="0" smtClean="0">
                        <a:latin typeface="Cambria Math" charset="0"/>
                        <a:cs typeface="Noto Sans CJK JP Regular"/>
                      </a:rPr>
                      <m:t>𝒙</m:t>
                    </m:r>
                    <m:r>
                      <a:rPr lang="en-US" altLang="zh-CN" b="0" i="1" spc="-5" dirty="0" smtClean="0">
                        <a:latin typeface="Cambria Math" charset="0"/>
                        <a:cs typeface="Noto Sans CJK JP Regular"/>
                      </a:rPr>
                      <m:t>)</m:t>
                    </m:r>
                  </m:oMath>
                </a14:m>
                <a:endParaRPr lang="en-US" altLang="zh-CN" spc="-5" dirty="0">
                  <a:latin typeface="Noto Sans CJK JP Regular"/>
                  <a:cs typeface="Noto Sans CJK JP Regular"/>
                </a:endParaRPr>
              </a:p>
              <a:p>
                <a:pPr marL="463550" indent="-450850">
                  <a:lnSpc>
                    <a:spcPct val="100000"/>
                  </a:lnSpc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基于重构误差最小的降维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635000" lvl="1" indent="-450850">
                  <a:lnSpc>
                    <a:spcPct val="100000"/>
                  </a:lnSpc>
                  <a:buClr>
                    <a:srgbClr val="09405E"/>
                  </a:buClr>
                  <a:buSzPct val="80000"/>
                  <a:buFont typeface="Wingdings" charset="2"/>
                  <a:buChar char="l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线性：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PCA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、</a:t>
                </a:r>
                <a:r>
                  <a:rPr lang="en-US" altLang="zh-CN" spc="-5" dirty="0">
                    <a:latin typeface="Noto Sans CJK JP Regular"/>
                    <a:cs typeface="Noto Sans CJK JP Regular"/>
                  </a:rPr>
                  <a:t> NMF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en-US" altLang="zh-CN" spc="-5" dirty="0">
                    <a:latin typeface="Noto Sans CJK JP Regular"/>
                    <a:cs typeface="Noto Sans CJK JP Regular"/>
                  </a:rPr>
                  <a:t>ICA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635000" lvl="1" indent="-450850">
                  <a:lnSpc>
                    <a:spcPct val="100000"/>
                  </a:lnSpc>
                  <a:buClr>
                    <a:srgbClr val="09405E"/>
                  </a:buClr>
                  <a:buSzPct val="80000"/>
                  <a:buFont typeface="Wingdings" charset="2"/>
                  <a:buChar char="l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非线性：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KPCA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、自编码器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463550" indent="-450850">
                  <a:lnSpc>
                    <a:spcPct val="100000"/>
                  </a:lnSpc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基于全局结构保持的降维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635000" lvl="1" indent="-450850">
                  <a:lnSpc>
                    <a:spcPct val="100000"/>
                  </a:lnSpc>
                  <a:buClr>
                    <a:srgbClr val="09405E"/>
                  </a:buClr>
                  <a:buSzPct val="80000"/>
                  <a:buFont typeface="Wingdings" charset="2"/>
                  <a:buChar char="l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线性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：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MDS</a:t>
                </a:r>
                <a:endParaRPr lang="en-US" altLang="zh-CN" spc="-5" dirty="0">
                  <a:latin typeface="Noto Sans CJK JP Regular"/>
                  <a:cs typeface="Noto Sans CJK JP Regular"/>
                </a:endParaRPr>
              </a:p>
              <a:p>
                <a:pPr marL="635000" lvl="1" indent="-450850">
                  <a:lnSpc>
                    <a:spcPct val="100000"/>
                  </a:lnSpc>
                  <a:buClr>
                    <a:srgbClr val="09405E"/>
                  </a:buClr>
                  <a:buSzPct val="80000"/>
                  <a:buFont typeface="Wingdings" charset="2"/>
                  <a:buChar char="l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非线性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：</a:t>
                </a:r>
                <a:r>
                  <a:rPr lang="en-US" altLang="zh-CN" spc="-5" dirty="0" err="1" smtClean="0">
                    <a:latin typeface="Noto Sans CJK JP Regular"/>
                    <a:cs typeface="Noto Sans CJK JP Regular"/>
                  </a:rPr>
                  <a:t>Isomap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463550" indent="-450850">
                  <a:lnSpc>
                    <a:spcPct val="100000"/>
                  </a:lnSpc>
                  <a:buFont typeface="Wingdings"/>
                  <a:buChar char="◼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基于局部结构保持的降维</a:t>
                </a:r>
                <a:endParaRPr lang="en-US" altLang="zh-CN" spc="-5" dirty="0" smtClean="0">
                  <a:latin typeface="Noto Sans CJK JP Regular"/>
                  <a:cs typeface="Noto Sans CJK JP Regular"/>
                </a:endParaRPr>
              </a:p>
              <a:p>
                <a:pPr marL="635000" lvl="1" indent="-450850">
                  <a:lnSpc>
                    <a:spcPct val="100000"/>
                  </a:lnSpc>
                  <a:buClr>
                    <a:srgbClr val="09405E"/>
                  </a:buClr>
                  <a:buSzPct val="80000"/>
                  <a:buFont typeface="Wingdings" charset="2"/>
                  <a:buChar char="l"/>
                  <a:tabLst>
                    <a:tab pos="463550" algn="l"/>
                    <a:tab pos="464184" algn="l"/>
                  </a:tabLst>
                </a:pP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非线性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：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LLE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、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Laplacian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 </a:t>
                </a:r>
                <a:r>
                  <a:rPr lang="en-US" altLang="zh-CN" spc="-5" dirty="0" err="1">
                    <a:latin typeface="Noto Sans CJK JP Regular"/>
                    <a:cs typeface="Noto Sans CJK JP Regular"/>
                  </a:rPr>
                  <a:t>eigenmap</a:t>
                </a:r>
                <a:r>
                  <a:rPr lang="zh-CN" altLang="en-US" spc="-5" dirty="0">
                    <a:latin typeface="Noto Sans CJK JP Regular"/>
                    <a:cs typeface="Noto Sans CJK JP Regular"/>
                  </a:rPr>
                  <a:t>，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T-SNE</a:t>
                </a:r>
                <a:r>
                  <a:rPr lang="zh-CN" altLang="en-US" spc="-5" dirty="0" smtClean="0">
                    <a:latin typeface="Noto Sans CJK JP Regular"/>
                    <a:cs typeface="Noto Sans CJK JP Regular"/>
                  </a:rPr>
                  <a:t>、</a:t>
                </a:r>
                <a:r>
                  <a:rPr lang="en-US" altLang="zh-CN" spc="-5" dirty="0" smtClean="0">
                    <a:latin typeface="Noto Sans CJK JP Regular"/>
                    <a:cs typeface="Noto Sans CJK JP Regular"/>
                  </a:rPr>
                  <a:t>UMAP</a:t>
                </a:r>
                <a:endParaRPr lang="en-US" altLang="zh-CN" spc="-5" dirty="0">
                  <a:latin typeface="Noto Sans CJK JP Regular"/>
                  <a:cs typeface="Noto Sans CJK JP Regular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54772" y="910975"/>
                <a:ext cx="11637228" cy="5237271"/>
              </a:xfrm>
              <a:blipFill rotWithShape="0">
                <a:blip r:embed="rId3"/>
                <a:stretch>
                  <a:fillRect l="-1100" t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4506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8" y="1665069"/>
            <a:ext cx="11459577" cy="4479057"/>
          </a:xfrm>
        </p:spPr>
      </p:pic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err="1"/>
              <a:t>sklearn</a:t>
            </a:r>
            <a:r>
              <a:rPr kumimoji="1" lang="zh-CN" altLang="en-US" dirty="0"/>
              <a:t>中的降维方法</a:t>
            </a:r>
          </a:p>
        </p:txBody>
      </p:sp>
    </p:spTree>
    <p:extLst>
      <p:ext uri="{BB962C8B-B14F-4D97-AF65-F5344CB8AC3E}">
        <p14:creationId xmlns:p14="http://schemas.microsoft.com/office/powerpoint/2010/main" val="20423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err="1"/>
              <a:t>sklearn</a:t>
            </a:r>
            <a:r>
              <a:rPr kumimoji="1" lang="zh-CN" altLang="en-US" dirty="0"/>
              <a:t>中的降维方法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" y="1137110"/>
            <a:ext cx="9246429" cy="5215564"/>
          </a:xfrm>
        </p:spPr>
      </p:pic>
    </p:spTree>
    <p:extLst>
      <p:ext uri="{BB962C8B-B14F-4D97-AF65-F5344CB8AC3E}">
        <p14:creationId xmlns:p14="http://schemas.microsoft.com/office/powerpoint/2010/main" val="18166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/>
              <a:t>MNIST</a:t>
            </a:r>
            <a:r>
              <a:rPr kumimoji="1" lang="zh-CN" altLang="en-US" dirty="0"/>
              <a:t>数据集上的降维结果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86777"/>
            <a:ext cx="3911600" cy="2766742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0" y="1171840"/>
            <a:ext cx="3953669" cy="27964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19" y="1191623"/>
            <a:ext cx="3904750" cy="27618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9" y="4117845"/>
            <a:ext cx="3886200" cy="27487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69" y="4104733"/>
            <a:ext cx="3892550" cy="27532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577553-7E86-7B4E-2C41-C70397E8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42" y="4104733"/>
            <a:ext cx="3948427" cy="283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寻找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𝑾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/>
                          </a:rPr>
                          <m:t>𝐷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 </m:t>
                    </m:r>
                    <m:r>
                      <a:rPr lang="zh-CN" altLang="en-US" b="1">
                        <a:latin typeface="Cambria Math" charset="0"/>
                      </a:rPr>
                      <m:t>使得</m:t>
                    </m:r>
                    <m:r>
                      <a:rPr lang="zh-CN" altLang="en-US" i="1">
                        <a:latin typeface="Cambria Math" charset="0"/>
                      </a:rPr>
                      <m:t>：</m:t>
                    </m:r>
                    <m:func>
                      <m:func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tr</m:t>
                        </m:r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</a:rPr>
                          <m:t>𝑺𝑾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r>
                      <a:rPr lang="zh-CN" altLang="en-US" i="1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/>
                      </a:rPr>
                      <m:t>𝑠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lang="zh-CN" altLang="en-US" b="0" dirty="0">
                    <a:ea typeface="Cambria Math"/>
                  </a:rPr>
                  <a:t>。</a:t>
                </a:r>
                <a:endParaRPr lang="en-US" altLang="zh-CN" b="0" dirty="0">
                  <a:ea typeface="Cambria Math"/>
                </a:endParaRPr>
              </a:p>
              <a:p>
                <a:pPr marL="450850" indent="-450850"/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𝑾</m:t>
                    </m:r>
                  </m:oMath>
                </a14:m>
                <a:r>
                  <a:rPr lang="zh-CN" altLang="en-US" dirty="0" smtClean="0"/>
                  <a:t>的列</a:t>
                </a:r>
                <a:r>
                  <a:rPr lang="zh-CN" altLang="en-US" dirty="0"/>
                  <a:t>协方差矩阵：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𝑺</m:t>
                    </m:r>
                    <m:r>
                      <a:rPr lang="en-US" altLang="zh-CN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最大特征值对应的特征</a:t>
                </a:r>
                <a:r>
                  <a:rPr lang="zh-CN" altLang="en-US" dirty="0" smtClean="0"/>
                  <a:t>向量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计算数据均值：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800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数据中心化：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计算协方差矩阵：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  <m:r>
                      <a:rPr lang="en-US" altLang="zh-CN" sz="2800"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latin typeface="Cambria Math"/>
                      </a:rPr>
                      <m:t>𝑿</m:t>
                    </m:r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𝑺</m:t>
                    </m:r>
                  </m:oMath>
                </a14:m>
                <a:r>
                  <a:rPr lang="zh-CN" altLang="en-US" sz="2800" dirty="0"/>
                  <a:t>做特征分解</a:t>
                </a:r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/>
                  <a:t>最大特征值对应的特征向量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𝒘</m:t>
                        </m:r>
                      </m:e>
                      <m:sub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/>
                  <a:t>输出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𝑾</m:t>
                    </m:r>
                    <m:r>
                      <a:rPr lang="en-US" altLang="zh-CN" i="1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,…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/>
                          </a:rPr>
                          <m:t>𝒘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pPr lvl="1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pc="180" dirty="0" smtClean="0">
                <a:latin typeface="Microsoft YaHei" charset="-122"/>
                <a:ea typeface="Microsoft YaHei" charset="-122"/>
                <a:cs typeface="Microsoft YaHei" charset="-122"/>
              </a:rPr>
              <a:t>PCA</a:t>
            </a:r>
            <a:r>
              <a:rPr lang="zh-CN" altLang="en-US" spc="180" dirty="0" smtClean="0">
                <a:latin typeface="Microsoft YaHei" charset="-122"/>
                <a:ea typeface="Microsoft YaHei" charset="-122"/>
                <a:cs typeface="Microsoft YaHei" charset="-122"/>
              </a:rPr>
              <a:t>优化求解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190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spc="-5" dirty="0">
                <a:latin typeface="Noto Sans CJK JP Regular"/>
                <a:cs typeface="Noto Sans CJK JP Regular"/>
              </a:rPr>
              <a:t>参考文献</a:t>
            </a:r>
            <a:endParaRPr kumimoji="1" lang="zh-CN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9066" y="1099540"/>
            <a:ext cx="11047730" cy="623760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79400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讲义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79400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卿来云 黄庆明， 机器学习  从原理到应用，第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79400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周志华，机器学习，第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79400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T-NSE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/>
              <a:t>How to Use t-SNE Effectively</a:t>
            </a:r>
          </a:p>
          <a:p>
            <a:pPr marL="736600" lvl="1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en-US" altLang="zh-CN" sz="2400" dirty="0"/>
              <a:t>https://</a:t>
            </a:r>
            <a:r>
              <a:rPr lang="en-US" altLang="zh-CN" sz="2400" dirty="0" err="1"/>
              <a:t>distill.pub</a:t>
            </a:r>
            <a:r>
              <a:rPr lang="en-US" altLang="zh-CN" sz="2400" dirty="0"/>
              <a:t>/2016/misread-</a:t>
            </a:r>
            <a:r>
              <a:rPr lang="en-US" altLang="zh-CN" sz="2400" dirty="0" err="1"/>
              <a:t>tsne</a:t>
            </a:r>
            <a:r>
              <a:rPr lang="en-US" altLang="zh-CN" sz="2400" dirty="0"/>
              <a:t>/</a:t>
            </a:r>
          </a:p>
          <a:p>
            <a:pPr marL="279400" indent="-266700">
              <a:lnSpc>
                <a:spcPct val="100000"/>
              </a:lnSpc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UMAP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36600" lvl="1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400" b="1" dirty="0"/>
              <a:t>强烈推荐：</a:t>
            </a:r>
            <a:r>
              <a:rPr lang="en-US" altLang="zh-CN" sz="2400" b="1" dirty="0"/>
              <a:t>How Exactly UMAP Works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T-NSE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UMAP</a:t>
            </a:r>
            <a:r>
              <a:rPr lang="zh-CN" altLang="en-US" sz="2400" b="1" dirty="0"/>
              <a:t>从头开始实现代码）</a:t>
            </a:r>
            <a:r>
              <a:rPr lang="en-US" altLang="zh-CN" sz="2400" b="1" dirty="0"/>
              <a:t>https://</a:t>
            </a:r>
            <a:r>
              <a:rPr lang="en-US" altLang="zh-CN" sz="2400" b="1" dirty="0" err="1"/>
              <a:t>github.com</a:t>
            </a:r>
            <a:r>
              <a:rPr lang="en-US" altLang="zh-CN" sz="2400" b="1" dirty="0"/>
              <a:t>/</a:t>
            </a:r>
            <a:r>
              <a:rPr lang="en-US" altLang="zh-CN" sz="2400" b="1" dirty="0" err="1"/>
              <a:t>NikolayOskolkov</a:t>
            </a:r>
            <a:r>
              <a:rPr lang="en-US" altLang="zh-CN" sz="2400" b="1" dirty="0"/>
              <a:t>/</a:t>
            </a:r>
            <a:r>
              <a:rPr lang="en-US" altLang="zh-CN" sz="2400" b="1" dirty="0" err="1"/>
              <a:t>HowUMAPWorks</a:t>
            </a:r>
            <a:r>
              <a:rPr lang="en-US" altLang="zh-CN" sz="2400" b="1" dirty="0"/>
              <a:t> </a:t>
            </a:r>
          </a:p>
          <a:p>
            <a:pPr marL="736600" lvl="1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en-US" altLang="zh-CN" sz="2400" b="1" dirty="0"/>
              <a:t>UMAP</a:t>
            </a:r>
            <a:r>
              <a:rPr lang="zh-CN" altLang="en-US" sz="2400" b="1" dirty="0"/>
              <a:t>官方文档：</a:t>
            </a:r>
            <a:r>
              <a:rPr lang="en-US" altLang="zh-CN" sz="2400" b="1" dirty="0">
                <a:hlinkClick r:id="rId3"/>
              </a:rPr>
              <a:t>https://umap-learn.readthedocs.io/en/latest/</a:t>
            </a:r>
            <a:endParaRPr lang="en-US" altLang="zh-CN" sz="2400" b="1" dirty="0"/>
          </a:p>
          <a:p>
            <a:pPr marL="736600" lvl="1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r>
              <a:rPr lang="zh-CN" altLang="en-US" sz="2400" b="1" dirty="0"/>
              <a:t>作者的报告：</a:t>
            </a:r>
            <a:r>
              <a:rPr lang="en-US" altLang="zh-CN" sz="2400" dirty="0">
                <a:hlinkClick r:id="rId4"/>
              </a:rPr>
              <a:t>https://www.youtube.com/watch?v=nq6iPZVUxZU</a:t>
            </a:r>
            <a:endParaRPr lang="en-US" altLang="zh-CN" sz="2400" b="1" dirty="0"/>
          </a:p>
          <a:p>
            <a:pPr marL="736600" lvl="1" indent="-266700">
              <a:spcBef>
                <a:spcPts val="1660"/>
              </a:spcBef>
              <a:buFont typeface="Wingdings"/>
              <a:buChar char="◼"/>
              <a:tabLst>
                <a:tab pos="469265" algn="l"/>
                <a:tab pos="469900" algn="l"/>
              </a:tabLst>
            </a:pPr>
            <a:endParaRPr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866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 smtClean="0"/>
                  <a:t>输入</a:t>
                </a:r>
                <a:r>
                  <a:rPr lang="en-US" altLang="zh-CN" b="1" dirty="0" smtClean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𝑿</m:t>
                    </m:r>
                    <m:r>
                      <a:rPr lang="en-US" altLang="zh-CN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,...,</m:t>
                    </m:r>
                    <m:sSub>
                      <m:sSubPr>
                        <m:ctrlPr>
                          <a:rPr lang="zh-CN" alt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 </a:t>
                </a:r>
                <a:r>
                  <a:rPr lang="zh-CN" altLang="en-US" dirty="0" smtClean="0"/>
                  <a:t>低维空间的维数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算法过程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8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:r>
                  <a:rPr lang="zh-CN" altLang="en-US" sz="2800" dirty="0" smtClean="0"/>
                  <a:t>奇异值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</a:rPr>
                      <m:t>分解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 </m:t>
                    </m:r>
                    <m:r>
                      <a:rPr lang="en-US" altLang="zh-CN" sz="2800" b="1" i="1">
                        <a:latin typeface="Cambria Math"/>
                      </a:rPr>
                      <m:t>𝑿</m:t>
                    </m:r>
                    <m:r>
                      <a:rPr lang="en-US" altLang="zh-CN" sz="2800" b="0" i="1" smtClean="0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sSubSup>
                      <m:sSubSupPr>
                        <m:ctrlP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800" i="0">
                            <a:latin typeface="Cambria Math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Wingdings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个奇异值对应的左奇异向量</a:t>
                </a:r>
                <a:r>
                  <a:rPr lang="en-US" altLang="zh-CN" sz="2800" dirty="0" smtClean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sSup>
                          <m:s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b="1" dirty="0" smtClean="0"/>
                  <a:t>输出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𝒖</m:t>
                        </m:r>
                      </m:e>
                      <m:sub>
                        <m:sSup>
                          <m:sSupPr>
                            <m:ctrlPr>
                              <a:rPr lang="zh-CN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优化求解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2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39368</TotalTime>
  <Pages>0</Pages>
  <Words>3301</Words>
  <Characters>0</Characters>
  <Application>Microsoft Macintosh PowerPoint</Application>
  <DocSecurity>0</DocSecurity>
  <PresentationFormat>宽屏</PresentationFormat>
  <Lines>0</Lines>
  <Paragraphs>722</Paragraphs>
  <Slides>80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1" baseType="lpstr">
      <vt:lpstr>Bitstream Vera Sans</vt:lpstr>
      <vt:lpstr>Calibri</vt:lpstr>
      <vt:lpstr>Calibri Light</vt:lpstr>
      <vt:lpstr>Cambria Math</vt:lpstr>
      <vt:lpstr>charter</vt:lpstr>
      <vt:lpstr>DejaVu Sans</vt:lpstr>
      <vt:lpstr>Lato</vt:lpstr>
      <vt:lpstr>Microsoft YaHei</vt:lpstr>
      <vt:lpstr>Noto Sans CJK JP Regular</vt:lpstr>
      <vt:lpstr>Segoe UI</vt:lpstr>
      <vt:lpstr>Times New Roman</vt:lpstr>
      <vt:lpstr>Trebuchet MS</vt:lpstr>
      <vt:lpstr>Wingdings</vt:lpstr>
      <vt:lpstr>等线</vt:lpstr>
      <vt:lpstr>宋体</vt:lpstr>
      <vt:lpstr>微软雅黑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qing</cp:lastModifiedBy>
  <cp:revision>1054</cp:revision>
  <cp:lastPrinted>2023-11-29T01:09:59Z</cp:lastPrinted>
  <dcterms:created xsi:type="dcterms:W3CDTF">2014-06-29T11:45:14Z</dcterms:created>
  <dcterms:modified xsi:type="dcterms:W3CDTF">2023-11-29T01:10:37Z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